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C4A61D-B7D7-4172-B563-B5D8BDCE2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1598A7-E95D-420D-8535-40CBCEBE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68524A-598C-46B6-99AE-EB584F74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B0190F-E6A9-4B18-8DE3-A10EED1D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6E27E6-90BD-4611-9453-45ADEF20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AE471-4E0F-448B-92D7-3409433F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515A28-7C1A-43BC-9FBB-4870ED71C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C155B6-6B07-4B5E-9B8F-0F9874A2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65D1D0-F968-4BBD-BFDE-6FD032ED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F46047-EE1A-4BBA-9F9B-6C59EB7B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9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E24059-DEEA-4BEA-8797-05C57F421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CED6C0-48D8-4731-8D41-91FC5FD58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0F0C8F-0337-40AD-8940-3EF10E00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CB916B-C8DA-471B-AD91-2AC7F389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32C16-C69F-47BC-BEF2-26AF233D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9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6DFE1A-11F6-4A7D-B8D7-0F52D65B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49D7-7B7D-44E1-B003-873F9A88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E3B27E-F938-48DD-9FDC-5131ED57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4A4F48-CCE1-40E8-96DB-FA00AE9B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59289-3420-419C-AF33-6CBC4793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65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83955B-2EA3-4860-A44A-012C28DB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3D8558-8E8C-4673-883C-B8ECFE18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AE28A9-231E-41E1-8984-86FDAB02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F0A5E2-8BE4-49CD-A063-6991B747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24D05C-8390-4B37-9B8B-D04AC270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25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C0ADE-15C7-48C9-9952-C391A723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B7A0D6-7F7A-4831-8135-4F1E3E947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2B85240-B54F-40DD-85C6-2A31D4AD2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2A4998-CAE5-474D-A807-47564078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96C4B9-1A0E-4531-96A0-1514A7B3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80C865-EB25-462E-8678-B072A33F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36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708954-7466-4CC6-A2ED-9BCA8601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11B37F-6737-46F2-B27A-160508BE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6C3F5D-E0AF-4116-A5D3-D8D954192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E9D484B-063F-4B5E-B0A3-B1BB846AA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FC58D70-3AD3-4CD0-95E1-D35A9FBCA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23AD21F-93ED-4ED1-BC96-B3F2BD2F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0C4A46A-EB24-4C2C-B13A-88CE7E17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07428C0-798C-4E07-A6E2-8CCC15FA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3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96EF5-54FE-4D35-96D5-D7F62F1C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FE0554A-270A-4A94-B78D-1BE60B62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9BD77A-6F1A-45A7-8FF1-CC60F656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52C04A-FE3A-4A24-932C-2DE0C7A3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1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553E252-2A28-4053-80B3-3DC1F3EB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18A8116-1C68-4C51-91B8-C9BC9874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C0AB3E-1E81-48B9-A273-6F2F3B9C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5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F6F9F-B342-4798-AF76-A14E782C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C7ED0-7094-4CCB-B016-0C57945D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9B1898-5113-4A4F-899B-2F6C190B2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138658-63FE-49DA-81CE-B8B7B14B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71518A4-DDF6-4301-8FCE-8F6D5242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0CDBE-3D3E-4BAB-B9DB-61DC7815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70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6613B7-CF8D-4DF3-B0E7-BFE57FB7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2F6DD4-6F14-4640-BED2-6CF80AC16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4E615CD-F5D3-46E9-98F5-8416AE912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D002FA-7A4E-4290-B3AC-4CCA7C66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E00749-1913-4476-A289-31F9BE64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5841ED-C2B1-4C91-A1E8-858B5D17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67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354D189-4A5B-4E78-B3D6-4C63C8B7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04F7E4-1C54-44DB-9941-44BF5769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D33B8-ECB9-4360-8C4E-ECBEB7190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1247-0E07-441B-8BB3-9317CE6264C5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F5A9FC-B597-47DB-B048-9BA70669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3237C2-03E6-4B96-A915-81E524FB6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6C7C-DB21-458F-83E9-C165D0BA8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31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096BF54-F51A-4910-B683-0593EDC1B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04" y="0"/>
            <a:ext cx="3477110" cy="7525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8F8767-60BA-4752-958C-85DA6602F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" y="752580"/>
            <a:ext cx="7068536" cy="7144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B22FEEC-D2BB-49EC-A085-BCE1153DE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3" y="1667995"/>
            <a:ext cx="11862033" cy="33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8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4D922A-4D96-45C9-8224-29950D95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1" y="134582"/>
            <a:ext cx="636358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CF57A44-9102-4B5C-9E4D-47E73E6A1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29" y="167419"/>
            <a:ext cx="6449325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3581E68-939E-4EFD-821F-C426230C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44" y="193587"/>
            <a:ext cx="7458412" cy="53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57BA45-E209-4787-A258-B816A830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7" y="517114"/>
            <a:ext cx="4533748" cy="30599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05CC871-D433-4C08-97FD-977E1E1E816E}"/>
              </a:ext>
            </a:extLst>
          </p:cNvPr>
          <p:cNvSpPr txBox="1"/>
          <p:nvPr/>
        </p:nvSpPr>
        <p:spPr>
          <a:xfrm>
            <a:off x="5503178" y="620785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Yandaki dikdörtgenin alanını br</a:t>
            </a:r>
            <a:r>
              <a:rPr lang="tr-TR" baseline="30000" dirty="0"/>
              <a:t>2</a:t>
            </a:r>
            <a:r>
              <a:rPr lang="tr-TR" dirty="0"/>
              <a:t> cinsinden bulalım.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46CFE0D-EE13-462D-9F2B-E16B07C97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7" y="475375"/>
            <a:ext cx="4546098" cy="31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57BA45-E209-4787-A258-B816A830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7" y="517114"/>
            <a:ext cx="4533748" cy="30599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05CC871-D433-4C08-97FD-977E1E1E816E}"/>
              </a:ext>
            </a:extLst>
          </p:cNvPr>
          <p:cNvSpPr txBox="1"/>
          <p:nvPr/>
        </p:nvSpPr>
        <p:spPr>
          <a:xfrm>
            <a:off x="5503178" y="620785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Yandaki üçgenin alanını br</a:t>
            </a:r>
            <a:r>
              <a:rPr lang="tr-TR" baseline="30000" dirty="0"/>
              <a:t>2</a:t>
            </a:r>
            <a:r>
              <a:rPr lang="tr-TR" dirty="0"/>
              <a:t> cinsinden bulalım.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46CFE0D-EE13-462D-9F2B-E16B07C97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7" y="475375"/>
            <a:ext cx="4546098" cy="314344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1CA4930-0E37-4B33-99E5-594C24A4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7" y="475375"/>
            <a:ext cx="4502879" cy="305996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DF4ABA5-3F86-4070-87BE-955F2870123D}"/>
              </a:ext>
            </a:extLst>
          </p:cNvPr>
          <p:cNvSpPr txBox="1"/>
          <p:nvPr/>
        </p:nvSpPr>
        <p:spPr>
          <a:xfrm>
            <a:off x="5432196" y="1470829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Bir üçgenin alanı, bir kenar uzunluğu ile o kenara ait yüksekliğin çarpımının yarısına eşittir.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3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021C4D-B21E-4CFA-8CE0-745B96276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" y="703627"/>
            <a:ext cx="11081857" cy="350565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E085828-F2B5-4247-8F91-5C26CC492268}"/>
              </a:ext>
            </a:extLst>
          </p:cNvPr>
          <p:cNvSpPr txBox="1"/>
          <p:nvPr/>
        </p:nvSpPr>
        <p:spPr>
          <a:xfrm>
            <a:off x="1283516" y="209725"/>
            <a:ext cx="717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Aşağıda verilen üçgenlerin alan bağıntılarını yazalım.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1E6C44E-0D6F-45D2-AEE6-B4EFDA8FA17B}"/>
              </a:ext>
            </a:extLst>
          </p:cNvPr>
          <p:cNvSpPr/>
          <p:nvPr/>
        </p:nvSpPr>
        <p:spPr>
          <a:xfrm>
            <a:off x="763398" y="3573710"/>
            <a:ext cx="1166070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A25D49B-1D54-4596-A608-5847834294C0}"/>
              </a:ext>
            </a:extLst>
          </p:cNvPr>
          <p:cNvSpPr/>
          <p:nvPr/>
        </p:nvSpPr>
        <p:spPr>
          <a:xfrm>
            <a:off x="1951838" y="3482828"/>
            <a:ext cx="1336645" cy="72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5ADE19C-8F2C-492E-9DBA-477C795906E8}"/>
              </a:ext>
            </a:extLst>
          </p:cNvPr>
          <p:cNvSpPr/>
          <p:nvPr/>
        </p:nvSpPr>
        <p:spPr>
          <a:xfrm>
            <a:off x="5018015" y="3573710"/>
            <a:ext cx="1166070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1F55D67-E9A1-4B0A-AA14-D92FA9E46AF0}"/>
              </a:ext>
            </a:extLst>
          </p:cNvPr>
          <p:cNvSpPr/>
          <p:nvPr/>
        </p:nvSpPr>
        <p:spPr>
          <a:xfrm>
            <a:off x="6184085" y="3482828"/>
            <a:ext cx="1336645" cy="72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F858C24-39D8-42B1-82EA-6DBE37476326}"/>
              </a:ext>
            </a:extLst>
          </p:cNvPr>
          <p:cNvSpPr/>
          <p:nvPr/>
        </p:nvSpPr>
        <p:spPr>
          <a:xfrm>
            <a:off x="8867164" y="3576613"/>
            <a:ext cx="1166070" cy="48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4AFCE10-F0E3-4A4C-8CF5-21650A57F8FB}"/>
              </a:ext>
            </a:extLst>
          </p:cNvPr>
          <p:cNvSpPr/>
          <p:nvPr/>
        </p:nvSpPr>
        <p:spPr>
          <a:xfrm>
            <a:off x="10044419" y="3482828"/>
            <a:ext cx="1336645" cy="72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836581-5B69-4B6F-A4F7-DFF6FFDB0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84325"/>
            <a:ext cx="11929145" cy="42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1E02942-F5BF-4F63-AB91-A5B7B515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" y="102342"/>
            <a:ext cx="8364117" cy="42868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DA75AA8-5404-44B6-9F0C-CEDCC422D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69"/>
            <a:ext cx="12192000" cy="39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CD95B5-E880-4647-9836-AFA7CBC8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33"/>
            <a:ext cx="12046591" cy="39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EA4C09-B19A-4697-8D30-BBA54382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6" y="117077"/>
            <a:ext cx="5201376" cy="27816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AF5FBCD-CF76-42CA-BB2B-AA924859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6" y="2898765"/>
            <a:ext cx="718285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E2BF2D-17C8-4AB4-B1EE-DE7DAFA2D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9"/>
            <a:ext cx="11929145" cy="280638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B621577-339D-4AC5-ACB4-72B93E7DD4FF}"/>
              </a:ext>
            </a:extLst>
          </p:cNvPr>
          <p:cNvSpPr/>
          <p:nvPr/>
        </p:nvSpPr>
        <p:spPr>
          <a:xfrm>
            <a:off x="3506598" y="947956"/>
            <a:ext cx="2986481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CDE8CB7-3486-4964-98C6-AFD2B45402DD}"/>
              </a:ext>
            </a:extLst>
          </p:cNvPr>
          <p:cNvSpPr/>
          <p:nvPr/>
        </p:nvSpPr>
        <p:spPr>
          <a:xfrm>
            <a:off x="336259" y="1326860"/>
            <a:ext cx="3816291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859B8AF-ECDE-4A31-9921-FB6F953108BB}"/>
              </a:ext>
            </a:extLst>
          </p:cNvPr>
          <p:cNvSpPr/>
          <p:nvPr/>
        </p:nvSpPr>
        <p:spPr>
          <a:xfrm>
            <a:off x="6737758" y="813732"/>
            <a:ext cx="2464966" cy="1543574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3C32639-2107-43D5-A1BF-03A4D9D0DB8B}"/>
              </a:ext>
            </a:extLst>
          </p:cNvPr>
          <p:cNvSpPr/>
          <p:nvPr/>
        </p:nvSpPr>
        <p:spPr>
          <a:xfrm>
            <a:off x="6737758" y="2455164"/>
            <a:ext cx="2121716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EA33CBC-BAE2-45E2-BF47-0E5244A236EC}"/>
              </a:ext>
            </a:extLst>
          </p:cNvPr>
          <p:cNvSpPr/>
          <p:nvPr/>
        </p:nvSpPr>
        <p:spPr>
          <a:xfrm>
            <a:off x="882243" y="1796933"/>
            <a:ext cx="2107034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681A2CB-962D-4269-9772-318165BDF9D3}"/>
              </a:ext>
            </a:extLst>
          </p:cNvPr>
          <p:cNvSpPr/>
          <p:nvPr/>
        </p:nvSpPr>
        <p:spPr>
          <a:xfrm>
            <a:off x="2999063" y="1796933"/>
            <a:ext cx="3494016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B5DFE98-A185-4733-B9F0-71D0917135E2}"/>
              </a:ext>
            </a:extLst>
          </p:cNvPr>
          <p:cNvSpPr/>
          <p:nvPr/>
        </p:nvSpPr>
        <p:spPr>
          <a:xfrm>
            <a:off x="336260" y="2226171"/>
            <a:ext cx="1668710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790A1D8-15C5-4735-92E1-D73377D02AB7}"/>
              </a:ext>
            </a:extLst>
          </p:cNvPr>
          <p:cNvSpPr/>
          <p:nvPr/>
        </p:nvSpPr>
        <p:spPr>
          <a:xfrm>
            <a:off x="9806730" y="813731"/>
            <a:ext cx="1981202" cy="1543573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7D78533-2FC8-4AFA-9C58-ED3C99B0FFC1}"/>
              </a:ext>
            </a:extLst>
          </p:cNvPr>
          <p:cNvSpPr/>
          <p:nvPr/>
        </p:nvSpPr>
        <p:spPr>
          <a:xfrm>
            <a:off x="9666216" y="2402340"/>
            <a:ext cx="2121716" cy="352338"/>
          </a:xfrm>
          <a:prstGeom prst="rect">
            <a:avLst/>
          </a:prstGeom>
          <a:solidFill>
            <a:srgbClr val="FEE4B8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7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5A31A7B-5391-4B13-AA9D-972C1E642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0" y="220087"/>
            <a:ext cx="5258534" cy="239110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35A7A43-4C83-4B52-9CD9-0737D7D0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0" y="2611196"/>
            <a:ext cx="7201905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CFCB5F-3A35-41ED-998B-F14B2916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0" y="144947"/>
            <a:ext cx="8700990" cy="3721952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BB24680-2973-4FE4-9E1C-4AC9CFD97F70}"/>
              </a:ext>
            </a:extLst>
          </p:cNvPr>
          <p:cNvSpPr/>
          <p:nvPr/>
        </p:nvSpPr>
        <p:spPr>
          <a:xfrm>
            <a:off x="5712903" y="1895912"/>
            <a:ext cx="1551963" cy="62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3CC0C9B-0CFE-410B-8F4E-E19953FE383C}"/>
              </a:ext>
            </a:extLst>
          </p:cNvPr>
          <p:cNvSpPr/>
          <p:nvPr/>
        </p:nvSpPr>
        <p:spPr>
          <a:xfrm>
            <a:off x="7417266" y="1763086"/>
            <a:ext cx="2121017" cy="9381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2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5ABADB-04A2-4E9A-B11C-551A3CD4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" y="105823"/>
            <a:ext cx="11778143" cy="31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AD5FA2D-CA6F-43F6-A06D-178921615771}"/>
              </a:ext>
            </a:extLst>
          </p:cNvPr>
          <p:cNvSpPr txBox="1"/>
          <p:nvPr/>
        </p:nvSpPr>
        <p:spPr>
          <a:xfrm>
            <a:off x="329268" y="126334"/>
            <a:ext cx="8697286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Aşağıda alanları verilen üçgenlerin yüksekliklerini bulunuz.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6B8A37-BD3F-4184-8B38-6E0F57CF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8" y="704025"/>
            <a:ext cx="3181794" cy="30674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5E3EBDE-BAB8-4C0E-B78D-9E6631C3B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50" y="713551"/>
            <a:ext cx="3172268" cy="30770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DD23F2A-0657-4E94-BDCE-70D04284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2" y="713551"/>
            <a:ext cx="3210373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82BA6E5-5B5F-4BF3-89C4-94009BDC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44" y="185968"/>
            <a:ext cx="4639322" cy="296268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D8997C-8EF8-4A0A-B5C6-FC3BF842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10" y="3148656"/>
            <a:ext cx="7182852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A0210F-A6A9-4ABC-A415-B65C7CF1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" y="104780"/>
            <a:ext cx="3581900" cy="305795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6BA6847-8F80-48E3-AA05-6F8643C9F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3" y="3410125"/>
            <a:ext cx="641122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4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C682F70-FFE4-4C6B-9985-6975577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7" y="0"/>
            <a:ext cx="3639058" cy="301984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A6E2238-8FF6-4D1D-A981-8E7C04E5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70" y="680764"/>
            <a:ext cx="6430272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5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7F25FD5-EC38-4962-9A4D-8AACAA82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" y="84376"/>
            <a:ext cx="4173470" cy="351450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8903C32-67F6-4D9B-8836-70FF3246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9" y="1060467"/>
            <a:ext cx="6430272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8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25E29D-7D13-4C4D-B558-CE960149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92911"/>
            <a:ext cx="3448531" cy="34675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E0F2F85-737F-426D-899C-3CB241EEB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71" y="545967"/>
            <a:ext cx="648743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9FDB3C1-6FEE-4166-AF50-B9CA28908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12" y="0"/>
            <a:ext cx="5382376" cy="72400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2CE4094-4BE7-4D73-9636-3E8A5B126A7A}"/>
              </a:ext>
            </a:extLst>
          </p:cNvPr>
          <p:cNvSpPr txBox="1"/>
          <p:nvPr/>
        </p:nvSpPr>
        <p:spPr>
          <a:xfrm>
            <a:off x="295712" y="724001"/>
            <a:ext cx="110965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Üçgenin bir kenarına ait yükseklik, </a:t>
            </a:r>
          </a:p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karşı köşeden o kenara ya da o kenarın uzantısına indirilen dikmedir.</a:t>
            </a:r>
            <a:endParaRPr lang="tr-TR" sz="28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49A58A2-2B83-4B18-9D1F-B7D83A84CBE2}"/>
              </a:ext>
            </a:extLst>
          </p:cNvPr>
          <p:cNvSpPr txBox="1"/>
          <p:nvPr/>
        </p:nvSpPr>
        <p:spPr>
          <a:xfrm>
            <a:off x="295712" y="1782412"/>
            <a:ext cx="11096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Üçgenler açılarına göre</a:t>
            </a:r>
            <a:r>
              <a:rPr lang="tr-TR" sz="2800" dirty="0">
                <a:solidFill>
                  <a:srgbClr val="242021"/>
                </a:solidFill>
                <a:latin typeface="Helvetica" panose="020B0604020202020204" pitchFamily="34" charset="0"/>
              </a:rPr>
              <a:t> 3’e ayrılır.</a:t>
            </a:r>
            <a:endParaRPr lang="tr-TR" sz="28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BC19F5C-1905-449E-A287-3AB4DE5429AD}"/>
              </a:ext>
            </a:extLst>
          </p:cNvPr>
          <p:cNvSpPr txBox="1"/>
          <p:nvPr/>
        </p:nvSpPr>
        <p:spPr>
          <a:xfrm>
            <a:off x="607503" y="2480097"/>
            <a:ext cx="372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1. Dar açılı üçgen</a:t>
            </a:r>
            <a:endParaRPr lang="tr-TR" sz="28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108680A-8E8E-4BBB-9777-7C7A70DF9B24}"/>
              </a:ext>
            </a:extLst>
          </p:cNvPr>
          <p:cNvSpPr txBox="1"/>
          <p:nvPr/>
        </p:nvSpPr>
        <p:spPr>
          <a:xfrm>
            <a:off x="1884027" y="3003317"/>
            <a:ext cx="372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2. Dik açılı üçgen</a:t>
            </a:r>
            <a:endParaRPr lang="tr-TR" sz="28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868B415-76A8-4CEE-8D80-0CB9C19674A0}"/>
              </a:ext>
            </a:extLst>
          </p:cNvPr>
          <p:cNvSpPr txBox="1"/>
          <p:nvPr/>
        </p:nvSpPr>
        <p:spPr>
          <a:xfrm>
            <a:off x="2724324" y="3553161"/>
            <a:ext cx="372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3. Geniş açılı üçgen</a:t>
            </a:r>
            <a:endParaRPr lang="tr-TR" sz="28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C689C45-5078-4874-809B-86B3E4F3B6EF}"/>
              </a:ext>
            </a:extLst>
          </p:cNvPr>
          <p:cNvSpPr txBox="1"/>
          <p:nvPr/>
        </p:nvSpPr>
        <p:spPr>
          <a:xfrm>
            <a:off x="607503" y="4290759"/>
            <a:ext cx="6921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0" i="0" dirty="0">
                <a:solidFill>
                  <a:srgbClr val="242021"/>
                </a:solidFill>
                <a:effectLst/>
                <a:latin typeface="Helvetica" panose="020B0604020202020204" pitchFamily="34" charset="0"/>
              </a:rPr>
              <a:t>Her üçgenin 3 farklı yüksekliği vardır.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993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8981128-39AA-4A3B-B967-1095EE65FACE}"/>
              </a:ext>
            </a:extLst>
          </p:cNvPr>
          <p:cNvSpPr txBox="1"/>
          <p:nvPr/>
        </p:nvSpPr>
        <p:spPr>
          <a:xfrm>
            <a:off x="402672" y="176169"/>
            <a:ext cx="682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açılı bir üçgenin yüksekliklerini çizelim.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0A4587-F676-4076-8F89-36292C77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5" y="1068383"/>
            <a:ext cx="11902090" cy="452707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9579751-C417-4052-AD1A-D63EE6F563AE}"/>
              </a:ext>
            </a:extLst>
          </p:cNvPr>
          <p:cNvSpPr txBox="1"/>
          <p:nvPr/>
        </p:nvSpPr>
        <p:spPr>
          <a:xfrm>
            <a:off x="1535186" y="1417739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B59DEE0-3947-4A33-8DDC-0D69DA9F2E55}"/>
              </a:ext>
            </a:extLst>
          </p:cNvPr>
          <p:cNvSpPr txBox="1"/>
          <p:nvPr/>
        </p:nvSpPr>
        <p:spPr>
          <a:xfrm>
            <a:off x="1535186" y="1262543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A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EA7CA8-31B6-45C8-A1B3-F1587D18DD6A}"/>
              </a:ext>
            </a:extLst>
          </p:cNvPr>
          <p:cNvSpPr txBox="1"/>
          <p:nvPr/>
        </p:nvSpPr>
        <p:spPr>
          <a:xfrm>
            <a:off x="546683" y="3854895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CAB9047-01E4-4D61-BA1F-BEEE76E6BE02}"/>
              </a:ext>
            </a:extLst>
          </p:cNvPr>
          <p:cNvSpPr txBox="1"/>
          <p:nvPr/>
        </p:nvSpPr>
        <p:spPr>
          <a:xfrm>
            <a:off x="387292" y="3833923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B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4F469DC-3A10-42C9-BB78-DF458A612BA3}"/>
              </a:ext>
            </a:extLst>
          </p:cNvPr>
          <p:cNvSpPr txBox="1"/>
          <p:nvPr/>
        </p:nvSpPr>
        <p:spPr>
          <a:xfrm>
            <a:off x="3492617" y="3863284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16C4411-C54C-4975-AA22-46D3DD32BDA9}"/>
              </a:ext>
            </a:extLst>
          </p:cNvPr>
          <p:cNvSpPr txBox="1"/>
          <p:nvPr/>
        </p:nvSpPr>
        <p:spPr>
          <a:xfrm>
            <a:off x="3624045" y="3853518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C</a:t>
            </a:r>
            <a:endParaRPr lang="tr-TR" dirty="0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7A1BFCF1-EA9E-4012-838B-1CC44C4AC3B6}"/>
              </a:ext>
            </a:extLst>
          </p:cNvPr>
          <p:cNvCxnSpPr>
            <a:cxnSpLocks/>
          </p:cNvCxnSpPr>
          <p:nvPr/>
        </p:nvCxnSpPr>
        <p:spPr>
          <a:xfrm flipH="1">
            <a:off x="693490" y="1631875"/>
            <a:ext cx="988503" cy="2386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B5196DF5-DF9C-4871-B2C2-C90276E0905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66351" y="4038184"/>
            <a:ext cx="2957694" cy="9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6EE2D64A-DE1E-41DE-AD77-D67492FEC03E}"/>
              </a:ext>
            </a:extLst>
          </p:cNvPr>
          <p:cNvCxnSpPr>
            <a:cxnSpLocks/>
          </p:cNvCxnSpPr>
          <p:nvPr/>
        </p:nvCxnSpPr>
        <p:spPr>
          <a:xfrm>
            <a:off x="1681993" y="1631875"/>
            <a:ext cx="1961054" cy="2416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723CDED-BA74-471D-A359-B0011EA6D937}"/>
              </a:ext>
            </a:extLst>
          </p:cNvPr>
          <p:cNvSpPr txBox="1"/>
          <p:nvPr/>
        </p:nvSpPr>
        <p:spPr>
          <a:xfrm>
            <a:off x="5453260" y="1427505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BC17805-3925-4C83-9803-8D3DCDF95C27}"/>
              </a:ext>
            </a:extLst>
          </p:cNvPr>
          <p:cNvSpPr txBox="1"/>
          <p:nvPr/>
        </p:nvSpPr>
        <p:spPr>
          <a:xfrm>
            <a:off x="5453260" y="1272309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A</a:t>
            </a:r>
            <a:endParaRPr lang="tr-TR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B8F21BD-C88C-4F10-844A-CBB878642190}"/>
              </a:ext>
            </a:extLst>
          </p:cNvPr>
          <p:cNvSpPr txBox="1"/>
          <p:nvPr/>
        </p:nvSpPr>
        <p:spPr>
          <a:xfrm>
            <a:off x="4464757" y="3864661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74C6FEB0-E70D-4C5E-9314-AC0E410AA5C5}"/>
              </a:ext>
            </a:extLst>
          </p:cNvPr>
          <p:cNvSpPr txBox="1"/>
          <p:nvPr/>
        </p:nvSpPr>
        <p:spPr>
          <a:xfrm>
            <a:off x="4305366" y="3843689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B</a:t>
            </a:r>
            <a:endParaRPr lang="tr-TR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AFC9F17-0E15-4E75-B79A-D492D785EA27}"/>
              </a:ext>
            </a:extLst>
          </p:cNvPr>
          <p:cNvSpPr txBox="1"/>
          <p:nvPr/>
        </p:nvSpPr>
        <p:spPr>
          <a:xfrm>
            <a:off x="7410691" y="3873050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05FD98C-8281-475C-8956-ADD282A25E1C}"/>
              </a:ext>
            </a:extLst>
          </p:cNvPr>
          <p:cNvSpPr txBox="1"/>
          <p:nvPr/>
        </p:nvSpPr>
        <p:spPr>
          <a:xfrm>
            <a:off x="7542119" y="3863284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C</a:t>
            </a:r>
            <a:endParaRPr lang="tr-TR" dirty="0"/>
          </a:p>
        </p:txBody>
      </p: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E00ADED7-4C3A-4FF3-B28F-EB919EE24F66}"/>
              </a:ext>
            </a:extLst>
          </p:cNvPr>
          <p:cNvCxnSpPr>
            <a:cxnSpLocks/>
          </p:cNvCxnSpPr>
          <p:nvPr/>
        </p:nvCxnSpPr>
        <p:spPr>
          <a:xfrm flipH="1">
            <a:off x="4611564" y="1641641"/>
            <a:ext cx="988503" cy="2386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0491583A-55F9-4C57-A07A-08299D225187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4584425" y="4047950"/>
            <a:ext cx="2957694" cy="9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F6489F06-771D-4A81-A008-7134848CA668}"/>
              </a:ext>
            </a:extLst>
          </p:cNvPr>
          <p:cNvCxnSpPr>
            <a:cxnSpLocks/>
          </p:cNvCxnSpPr>
          <p:nvPr/>
        </p:nvCxnSpPr>
        <p:spPr>
          <a:xfrm>
            <a:off x="5600067" y="1641641"/>
            <a:ext cx="1961054" cy="2416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9A9B4B70-E0AA-4F18-B990-7B16C5D5F243}"/>
              </a:ext>
            </a:extLst>
          </p:cNvPr>
          <p:cNvSpPr txBox="1"/>
          <p:nvPr/>
        </p:nvSpPr>
        <p:spPr>
          <a:xfrm>
            <a:off x="9363558" y="1419652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26BCBA6F-B01A-4EF2-8BDF-C37B45E27CCB}"/>
              </a:ext>
            </a:extLst>
          </p:cNvPr>
          <p:cNvSpPr txBox="1"/>
          <p:nvPr/>
        </p:nvSpPr>
        <p:spPr>
          <a:xfrm>
            <a:off x="9363558" y="1264456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A</a:t>
            </a:r>
            <a:endParaRPr lang="tr-TR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3F2335C8-A424-4522-B81E-C535F0E77FED}"/>
              </a:ext>
            </a:extLst>
          </p:cNvPr>
          <p:cNvSpPr txBox="1"/>
          <p:nvPr/>
        </p:nvSpPr>
        <p:spPr>
          <a:xfrm>
            <a:off x="8375055" y="3856808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9A5D30DD-60B1-420E-AC02-21ECD0B48AA8}"/>
              </a:ext>
            </a:extLst>
          </p:cNvPr>
          <p:cNvSpPr txBox="1"/>
          <p:nvPr/>
        </p:nvSpPr>
        <p:spPr>
          <a:xfrm>
            <a:off x="8215664" y="3835836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B</a:t>
            </a:r>
            <a:endParaRPr lang="tr-TR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4C099065-4A72-43E6-A764-E273862361EC}"/>
              </a:ext>
            </a:extLst>
          </p:cNvPr>
          <p:cNvSpPr txBox="1"/>
          <p:nvPr/>
        </p:nvSpPr>
        <p:spPr>
          <a:xfrm>
            <a:off x="11320989" y="3865197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8238086-0286-4810-BD44-36EACFA38BF3}"/>
              </a:ext>
            </a:extLst>
          </p:cNvPr>
          <p:cNvSpPr txBox="1"/>
          <p:nvPr/>
        </p:nvSpPr>
        <p:spPr>
          <a:xfrm>
            <a:off x="11452417" y="3855431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C</a:t>
            </a:r>
            <a:endParaRPr lang="tr-TR" dirty="0"/>
          </a:p>
        </p:txBody>
      </p: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ABA64277-BFAC-40EF-A6B2-5356857FE70F}"/>
              </a:ext>
            </a:extLst>
          </p:cNvPr>
          <p:cNvCxnSpPr>
            <a:cxnSpLocks/>
          </p:cNvCxnSpPr>
          <p:nvPr/>
        </p:nvCxnSpPr>
        <p:spPr>
          <a:xfrm flipH="1">
            <a:off x="8521862" y="1633788"/>
            <a:ext cx="988503" cy="2386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EAF03569-6482-4D2B-BED5-FFACC60B5412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8494723" y="4040097"/>
            <a:ext cx="2957694" cy="9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FF63B5EC-16E4-4DAA-B8E8-D1ACC78667FE}"/>
              </a:ext>
            </a:extLst>
          </p:cNvPr>
          <p:cNvCxnSpPr>
            <a:cxnSpLocks/>
          </p:cNvCxnSpPr>
          <p:nvPr/>
        </p:nvCxnSpPr>
        <p:spPr>
          <a:xfrm>
            <a:off x="9510365" y="1633788"/>
            <a:ext cx="1961054" cy="2416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4060D04B-E1FF-4493-BBD0-8BBDBE9077DC}"/>
              </a:ext>
            </a:extLst>
          </p:cNvPr>
          <p:cNvSpPr txBox="1"/>
          <p:nvPr/>
        </p:nvSpPr>
        <p:spPr>
          <a:xfrm>
            <a:off x="402672" y="934404"/>
            <a:ext cx="3349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AB kenarına ait yükseklik </a:t>
            </a:r>
            <a:r>
              <a:rPr lang="tr-TR" dirty="0">
                <a:highlight>
                  <a:srgbClr val="FFFF00"/>
                </a:highlight>
              </a:rPr>
              <a:t>[CK] </a:t>
            </a:r>
            <a:br>
              <a:rPr lang="tr-TR" dirty="0">
                <a:highlight>
                  <a:srgbClr val="FFFF00"/>
                </a:highlight>
              </a:rPr>
            </a:br>
            <a:r>
              <a:rPr lang="tr-TR" dirty="0">
                <a:highlight>
                  <a:srgbClr val="FFFF00"/>
                </a:highlight>
              </a:rPr>
              <a:t> </a:t>
            </a:r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4234B71C-7A6E-4014-9256-916A22D3BF53}"/>
              </a:ext>
            </a:extLst>
          </p:cNvPr>
          <p:cNvCxnSpPr>
            <a:cxnSpLocks/>
          </p:cNvCxnSpPr>
          <p:nvPr/>
        </p:nvCxnSpPr>
        <p:spPr>
          <a:xfrm flipH="1" flipV="1">
            <a:off x="1206903" y="2797922"/>
            <a:ext cx="2415744" cy="12304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kdörtgen 51">
            <a:extLst>
              <a:ext uri="{FF2B5EF4-FFF2-40B4-BE49-F238E27FC236}">
                <a16:creationId xmlns:a16="http://schemas.microsoft.com/office/drawing/2014/main" id="{D6A72E3C-78F7-48BD-9A0F-157D9F2EB0BD}"/>
              </a:ext>
            </a:extLst>
          </p:cNvPr>
          <p:cNvSpPr/>
          <p:nvPr/>
        </p:nvSpPr>
        <p:spPr>
          <a:xfrm rot="1500000">
            <a:off x="1144860" y="2864372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A71D59B8-5E0E-4F8C-BC20-E595B53D50A9}"/>
              </a:ext>
            </a:extLst>
          </p:cNvPr>
          <p:cNvSpPr txBox="1"/>
          <p:nvPr/>
        </p:nvSpPr>
        <p:spPr>
          <a:xfrm>
            <a:off x="1115014" y="2797922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634FD61E-945E-4B60-BC9E-8D6017CE9B6C}"/>
              </a:ext>
            </a:extLst>
          </p:cNvPr>
          <p:cNvSpPr txBox="1"/>
          <p:nvPr/>
        </p:nvSpPr>
        <p:spPr>
          <a:xfrm>
            <a:off x="953706" y="2549393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K</a:t>
            </a:r>
            <a:endParaRPr lang="tr-TR" dirty="0"/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11CE3D2-3E56-44C1-8372-A64A0829144C}"/>
              </a:ext>
            </a:extLst>
          </p:cNvPr>
          <p:cNvSpPr txBox="1"/>
          <p:nvPr/>
        </p:nvSpPr>
        <p:spPr>
          <a:xfrm>
            <a:off x="4361127" y="964871"/>
            <a:ext cx="3404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BC kenarına ait yükseklik [AP]</a:t>
            </a:r>
            <a:endParaRPr lang="tr-TR" dirty="0">
              <a:highlight>
                <a:srgbClr val="FFFF00"/>
              </a:highlight>
            </a:endParaRPr>
          </a:p>
        </p:txBody>
      </p: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D4C55782-7CA4-4504-97EF-0075E3D41FE7}"/>
              </a:ext>
            </a:extLst>
          </p:cNvPr>
          <p:cNvCxnSpPr>
            <a:cxnSpLocks/>
          </p:cNvCxnSpPr>
          <p:nvPr/>
        </p:nvCxnSpPr>
        <p:spPr>
          <a:xfrm rot="60000" flipH="1" flipV="1">
            <a:off x="5583289" y="1641641"/>
            <a:ext cx="49618" cy="24140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ikdörtgen 60">
            <a:extLst>
              <a:ext uri="{FF2B5EF4-FFF2-40B4-BE49-F238E27FC236}">
                <a16:creationId xmlns:a16="http://schemas.microsoft.com/office/drawing/2014/main" id="{D32B7D6E-5EF9-4159-944D-B1793961887D}"/>
              </a:ext>
            </a:extLst>
          </p:cNvPr>
          <p:cNvSpPr/>
          <p:nvPr/>
        </p:nvSpPr>
        <p:spPr>
          <a:xfrm>
            <a:off x="5619068" y="3806093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5C0E132B-F94D-424A-9EAF-B659BA43072F}"/>
              </a:ext>
            </a:extLst>
          </p:cNvPr>
          <p:cNvSpPr txBox="1"/>
          <p:nvPr/>
        </p:nvSpPr>
        <p:spPr>
          <a:xfrm rot="20100000">
            <a:off x="5589222" y="3739643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701A9E87-1CBB-4398-82AB-F90A543EAB94}"/>
              </a:ext>
            </a:extLst>
          </p:cNvPr>
          <p:cNvSpPr txBox="1"/>
          <p:nvPr/>
        </p:nvSpPr>
        <p:spPr>
          <a:xfrm>
            <a:off x="5460443" y="3968856"/>
            <a:ext cx="26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ym typeface="Wingdings 2" panose="05020102010507070707" pitchFamily="18" charset="2"/>
              </a:rPr>
              <a:t>P</a:t>
            </a:r>
            <a:endParaRPr lang="tr-TR" sz="2000" dirty="0"/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10766AD6-5A90-4618-99A2-2625D2FF5F56}"/>
              </a:ext>
            </a:extLst>
          </p:cNvPr>
          <p:cNvSpPr txBox="1"/>
          <p:nvPr/>
        </p:nvSpPr>
        <p:spPr>
          <a:xfrm>
            <a:off x="8139469" y="958676"/>
            <a:ext cx="381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AC kenarına ait yükseklik ise [BL]</a:t>
            </a:r>
            <a:endParaRPr lang="tr-TR" dirty="0">
              <a:highlight>
                <a:srgbClr val="FFFF00"/>
              </a:highlight>
            </a:endParaRPr>
          </a:p>
        </p:txBody>
      </p:sp>
      <p:cxnSp>
        <p:nvCxnSpPr>
          <p:cNvPr id="66" name="Düz Bağlayıcı 65">
            <a:extLst>
              <a:ext uri="{FF2B5EF4-FFF2-40B4-BE49-F238E27FC236}">
                <a16:creationId xmlns:a16="http://schemas.microsoft.com/office/drawing/2014/main" id="{CADEB6FD-98F4-4FB9-955A-F88679D28C94}"/>
              </a:ext>
            </a:extLst>
          </p:cNvPr>
          <p:cNvCxnSpPr>
            <a:cxnSpLocks/>
          </p:cNvCxnSpPr>
          <p:nvPr/>
        </p:nvCxnSpPr>
        <p:spPr>
          <a:xfrm flipV="1">
            <a:off x="8541869" y="2549393"/>
            <a:ext cx="1705128" cy="14996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ikdörtgen 67">
            <a:extLst>
              <a:ext uri="{FF2B5EF4-FFF2-40B4-BE49-F238E27FC236}">
                <a16:creationId xmlns:a16="http://schemas.microsoft.com/office/drawing/2014/main" id="{3520102E-492B-4099-95FB-9C6C67830474}"/>
              </a:ext>
            </a:extLst>
          </p:cNvPr>
          <p:cNvSpPr/>
          <p:nvPr/>
        </p:nvSpPr>
        <p:spPr>
          <a:xfrm rot="2992177">
            <a:off x="10107183" y="2630246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1104B514-5E5C-4DA9-8344-7EDB04AFEA15}"/>
              </a:ext>
            </a:extLst>
          </p:cNvPr>
          <p:cNvSpPr txBox="1"/>
          <p:nvPr/>
        </p:nvSpPr>
        <p:spPr>
          <a:xfrm rot="13782087">
            <a:off x="10117203" y="2577324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D64A6BE5-33A4-4E45-BFED-F95AF8A1D862}"/>
              </a:ext>
            </a:extLst>
          </p:cNvPr>
          <p:cNvSpPr txBox="1"/>
          <p:nvPr/>
        </p:nvSpPr>
        <p:spPr>
          <a:xfrm>
            <a:off x="10210239" y="2294557"/>
            <a:ext cx="26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ym typeface="Wingdings 2" panose="05020102010507070707" pitchFamily="18" charset="2"/>
              </a:rPr>
              <a:t>L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72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41" grpId="0"/>
      <p:bldP spid="52" grpId="0" animBg="1"/>
      <p:bldP spid="54" grpId="0"/>
      <p:bldP spid="56" grpId="0"/>
      <p:bldP spid="58" grpId="0"/>
      <p:bldP spid="61" grpId="0" animBg="1"/>
      <p:bldP spid="62" grpId="0"/>
      <p:bldP spid="63" grpId="0"/>
      <p:bldP spid="65" grpId="0"/>
      <p:bldP spid="68" grpId="0" animBg="1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D03BCB1-D9FC-41B4-9D8B-2C1EF20F510C}"/>
              </a:ext>
            </a:extLst>
          </p:cNvPr>
          <p:cNvSpPr txBox="1"/>
          <p:nvPr/>
        </p:nvSpPr>
        <p:spPr>
          <a:xfrm>
            <a:off x="402672" y="176169"/>
            <a:ext cx="682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Geniş açılı bir üçgenin yüksekliklerini çizelim.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8444F37-7FE7-4BB7-AF0A-3C199D8F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" y="967426"/>
            <a:ext cx="3793186" cy="314318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59F2191-0EB5-4074-816D-544DF5AEB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0" y="967426"/>
            <a:ext cx="3793186" cy="314318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B1C762E-891C-42C4-9594-CAF478D5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68" y="967426"/>
            <a:ext cx="3793186" cy="314318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B3827B1-4213-4D1A-888D-F1D6FF91F2DF}"/>
              </a:ext>
            </a:extLst>
          </p:cNvPr>
          <p:cNvSpPr txBox="1"/>
          <p:nvPr/>
        </p:nvSpPr>
        <p:spPr>
          <a:xfrm>
            <a:off x="463085" y="782760"/>
            <a:ext cx="3403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42021"/>
                </a:solidFill>
                <a:highlight>
                  <a:srgbClr val="FFFF00"/>
                </a:highlight>
                <a:latin typeface="Helvetica" panose="020B0604020202020204" pitchFamily="34" charset="0"/>
              </a:rPr>
              <a:t>AB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kenarına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ait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yükseklik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[</a:t>
            </a:r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CD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]</a:t>
            </a:r>
            <a:r>
              <a:rPr lang="fr-FR" dirty="0">
                <a:highlight>
                  <a:srgbClr val="FFFF00"/>
                </a:highlight>
              </a:rPr>
              <a:t> </a:t>
            </a:r>
            <a:endParaRPr lang="tr-TR" dirty="0">
              <a:highlight>
                <a:srgbClr val="FFFF00"/>
              </a:highlight>
            </a:endParaRP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37FC1D-7434-46E7-A3F5-0EE7F1613461}"/>
              </a:ext>
            </a:extLst>
          </p:cNvPr>
          <p:cNvCxnSpPr>
            <a:cxnSpLocks/>
          </p:cNvCxnSpPr>
          <p:nvPr/>
        </p:nvCxnSpPr>
        <p:spPr>
          <a:xfrm flipV="1">
            <a:off x="1894788" y="2999258"/>
            <a:ext cx="1258361" cy="6767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16B6004-934F-46B7-9B12-903CB3784D0A}"/>
              </a:ext>
            </a:extLst>
          </p:cNvPr>
          <p:cNvCxnSpPr>
            <a:cxnSpLocks/>
          </p:cNvCxnSpPr>
          <p:nvPr/>
        </p:nvCxnSpPr>
        <p:spPr>
          <a:xfrm>
            <a:off x="1504364" y="2999258"/>
            <a:ext cx="497765" cy="967582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C9E1DAC-B61E-47B2-B8AA-5B20773671D2}"/>
              </a:ext>
            </a:extLst>
          </p:cNvPr>
          <p:cNvSpPr/>
          <p:nvPr/>
        </p:nvSpPr>
        <p:spPr>
          <a:xfrm rot="3765332">
            <a:off x="1756003" y="3400749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49E765A-B95E-4F25-9557-CE5D28DB316C}"/>
              </a:ext>
            </a:extLst>
          </p:cNvPr>
          <p:cNvSpPr txBox="1"/>
          <p:nvPr/>
        </p:nvSpPr>
        <p:spPr>
          <a:xfrm>
            <a:off x="1773067" y="3323640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ECCEED1-6180-42A5-9395-4F948360CB70}"/>
              </a:ext>
            </a:extLst>
          </p:cNvPr>
          <p:cNvSpPr txBox="1"/>
          <p:nvPr/>
        </p:nvSpPr>
        <p:spPr>
          <a:xfrm>
            <a:off x="1597076" y="3542602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ym typeface="Wingdings 2" panose="05020102010507070707" pitchFamily="18" charset="2"/>
              </a:rPr>
              <a:t>D</a:t>
            </a:r>
            <a:endParaRPr lang="tr-TR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89FAED8-FB5F-4365-BE85-4FC17FB958C4}"/>
              </a:ext>
            </a:extLst>
          </p:cNvPr>
          <p:cNvSpPr txBox="1"/>
          <p:nvPr/>
        </p:nvSpPr>
        <p:spPr>
          <a:xfrm>
            <a:off x="4254576" y="782760"/>
            <a:ext cx="3403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42021"/>
                </a:solidFill>
                <a:highlight>
                  <a:srgbClr val="FFFF00"/>
                </a:highlight>
                <a:latin typeface="Helvetica" panose="020B0604020202020204" pitchFamily="34" charset="0"/>
              </a:rPr>
              <a:t>BC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kenarına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ait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yükseklik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[</a:t>
            </a:r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AE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]</a:t>
            </a:r>
            <a:r>
              <a:rPr lang="fr-FR" dirty="0">
                <a:highlight>
                  <a:srgbClr val="FFFF00"/>
                </a:highlight>
              </a:rPr>
              <a:t> </a:t>
            </a:r>
            <a:endParaRPr lang="tr-TR" dirty="0">
              <a:highlight>
                <a:srgbClr val="FFFF00"/>
              </a:highlight>
            </a:endParaRP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0A34CC66-1DB4-4E45-90A9-AB36784E3421}"/>
              </a:ext>
            </a:extLst>
          </p:cNvPr>
          <p:cNvCxnSpPr>
            <a:cxnSpLocks/>
          </p:cNvCxnSpPr>
          <p:nvPr/>
        </p:nvCxnSpPr>
        <p:spPr>
          <a:xfrm flipH="1" flipV="1">
            <a:off x="4766556" y="1696082"/>
            <a:ext cx="4037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0F375E8-B05C-4006-B5A2-61DE971BB067}"/>
              </a:ext>
            </a:extLst>
          </p:cNvPr>
          <p:cNvSpPr/>
          <p:nvPr/>
        </p:nvSpPr>
        <p:spPr>
          <a:xfrm>
            <a:off x="4775977" y="2769779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7FCCC781-46B0-4BDA-84D7-9ECA96949E93}"/>
              </a:ext>
            </a:extLst>
          </p:cNvPr>
          <p:cNvCxnSpPr>
            <a:cxnSpLocks/>
          </p:cNvCxnSpPr>
          <p:nvPr/>
        </p:nvCxnSpPr>
        <p:spPr>
          <a:xfrm>
            <a:off x="4101845" y="3022807"/>
            <a:ext cx="1348264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A0D2607-0A31-4735-BC69-CD1B8A8A338D}"/>
              </a:ext>
            </a:extLst>
          </p:cNvPr>
          <p:cNvSpPr txBox="1"/>
          <p:nvPr/>
        </p:nvSpPr>
        <p:spPr>
          <a:xfrm>
            <a:off x="4782144" y="2724558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B73E317-A906-4D94-89AE-E0D216E78EA5}"/>
              </a:ext>
            </a:extLst>
          </p:cNvPr>
          <p:cNvSpPr txBox="1"/>
          <p:nvPr/>
        </p:nvSpPr>
        <p:spPr>
          <a:xfrm>
            <a:off x="8198799" y="782760"/>
            <a:ext cx="3403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42021"/>
                </a:solidFill>
                <a:highlight>
                  <a:srgbClr val="FFFF00"/>
                </a:highlight>
                <a:latin typeface="Helvetica" panose="020B0604020202020204" pitchFamily="34" charset="0"/>
              </a:rPr>
              <a:t>AC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kenarına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ait </a:t>
            </a:r>
            <a:r>
              <a:rPr lang="fr-FR" sz="1800" b="0" i="0" dirty="0" err="1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yükseklik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 [</a:t>
            </a:r>
            <a:r>
              <a:rPr lang="tr-T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BF</a:t>
            </a:r>
            <a:r>
              <a:rPr lang="fr-FR" sz="18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</a:rPr>
              <a:t>]</a:t>
            </a:r>
            <a:r>
              <a:rPr lang="fr-FR" dirty="0">
                <a:highlight>
                  <a:srgbClr val="FFFF00"/>
                </a:highlight>
              </a:rPr>
              <a:t> </a:t>
            </a:r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0A2122D-9A22-4105-943D-204493067241}"/>
              </a:ext>
            </a:extLst>
          </p:cNvPr>
          <p:cNvSpPr txBox="1"/>
          <p:nvPr/>
        </p:nvSpPr>
        <p:spPr>
          <a:xfrm>
            <a:off x="4624976" y="2954445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ym typeface="Wingdings 2" panose="05020102010507070707" pitchFamily="18" charset="2"/>
              </a:rPr>
              <a:t>E</a:t>
            </a:r>
            <a:endParaRPr lang="tr-TR" b="1" dirty="0"/>
          </a:p>
        </p:txBody>
      </p: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BD012D05-0B43-4E08-9E70-4004E905F7F4}"/>
              </a:ext>
            </a:extLst>
          </p:cNvPr>
          <p:cNvCxnSpPr>
            <a:cxnSpLocks/>
          </p:cNvCxnSpPr>
          <p:nvPr/>
        </p:nvCxnSpPr>
        <p:spPr>
          <a:xfrm flipV="1">
            <a:off x="9457287" y="2298243"/>
            <a:ext cx="485374" cy="730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60925694-83E3-4CD6-AED8-2090E5565EDF}"/>
              </a:ext>
            </a:extLst>
          </p:cNvPr>
          <p:cNvSpPr txBox="1"/>
          <p:nvPr/>
        </p:nvSpPr>
        <p:spPr>
          <a:xfrm>
            <a:off x="9569945" y="2179395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ym typeface="Wingdings 2" panose="05020102010507070707" pitchFamily="18" charset="2"/>
              </a:rPr>
              <a:t></a:t>
            </a:r>
            <a:endParaRPr lang="tr-TR" dirty="0"/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A38B07E-9656-47F0-B961-6C2D3FF3402C}"/>
              </a:ext>
            </a:extLst>
          </p:cNvPr>
          <p:cNvSpPr/>
          <p:nvPr/>
        </p:nvSpPr>
        <p:spPr>
          <a:xfrm rot="1868974">
            <a:off x="9575630" y="2238096"/>
            <a:ext cx="294187" cy="241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F45A6BE-97AB-4B79-8965-D7ADC87E5782}"/>
              </a:ext>
            </a:extLst>
          </p:cNvPr>
          <p:cNvSpPr txBox="1"/>
          <p:nvPr/>
        </p:nvSpPr>
        <p:spPr>
          <a:xfrm>
            <a:off x="9848118" y="2054153"/>
            <a:ext cx="26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ym typeface="Wingdings 2" panose="05020102010507070707" pitchFamily="18" charset="2"/>
              </a:rPr>
              <a:t>F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731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7" grpId="0"/>
      <p:bldP spid="18" grpId="0"/>
      <p:bldP spid="20" grpId="0" animBg="1"/>
      <p:bldP spid="23" grpId="0"/>
      <p:bldP spid="24" grpId="0"/>
      <p:bldP spid="25" grpId="0"/>
      <p:bldP spid="29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A62CA2-22DE-4F75-9208-C17D00CEB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1" y="499686"/>
            <a:ext cx="5933109" cy="74251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575B473-35DB-4FC2-94CF-ED1F928E9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48" y="870943"/>
            <a:ext cx="5906324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6920A5-AB80-4D40-9034-D5704E0A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925488"/>
            <a:ext cx="11216081" cy="26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1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107799F-E6AA-4FE0-83A3-27CAC94340DD}"/>
              </a:ext>
            </a:extLst>
          </p:cNvPr>
          <p:cNvSpPr txBox="1"/>
          <p:nvPr/>
        </p:nvSpPr>
        <p:spPr>
          <a:xfrm>
            <a:off x="310393" y="302004"/>
            <a:ext cx="1140902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0" i="0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 kareli zeminlerde verilen üçgenlerin istenilen kenarlara alt yüksekliklerini çiziniz.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7BCB13-48F4-45D7-8BA4-0464F849F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1053374"/>
            <a:ext cx="11719420" cy="3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9F4785-DCFF-4E38-8317-7776A44E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271759"/>
            <a:ext cx="11803310" cy="36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192</Words>
  <Application>Microsoft Office PowerPoint</Application>
  <PresentationFormat>Geniş ekran</PresentationFormat>
  <Paragraphs>51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erdinc bay</dc:creator>
  <cp:lastModifiedBy>erdinc bay</cp:lastModifiedBy>
  <cp:revision>14</cp:revision>
  <dcterms:created xsi:type="dcterms:W3CDTF">2024-03-24T09:44:39Z</dcterms:created>
  <dcterms:modified xsi:type="dcterms:W3CDTF">2024-04-02T14:34:49Z</dcterms:modified>
</cp:coreProperties>
</file>