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5" r:id="rId17"/>
    <p:sldId id="272" r:id="rId18"/>
    <p:sldId id="270" r:id="rId19"/>
    <p:sldId id="271" r:id="rId20"/>
    <p:sldId id="273" r:id="rId21"/>
    <p:sldId id="277" r:id="rId22"/>
    <p:sldId id="278" r:id="rId23"/>
    <p:sldId id="285" r:id="rId24"/>
    <p:sldId id="276" r:id="rId25"/>
    <p:sldId id="279" r:id="rId26"/>
    <p:sldId id="368" r:id="rId27"/>
    <p:sldId id="369" r:id="rId28"/>
    <p:sldId id="370" r:id="rId29"/>
    <p:sldId id="371" r:id="rId30"/>
    <p:sldId id="372" r:id="rId31"/>
    <p:sldId id="373" r:id="rId32"/>
    <p:sldId id="281" r:id="rId33"/>
    <p:sldId id="282" r:id="rId34"/>
    <p:sldId id="283" r:id="rId35"/>
    <p:sldId id="284" r:id="rId36"/>
    <p:sldId id="379" r:id="rId37"/>
    <p:sldId id="374" r:id="rId38"/>
    <p:sldId id="332" r:id="rId39"/>
    <p:sldId id="333" r:id="rId40"/>
    <p:sldId id="334" r:id="rId41"/>
    <p:sldId id="335" r:id="rId42"/>
    <p:sldId id="380" r:id="rId43"/>
    <p:sldId id="381" r:id="rId44"/>
    <p:sldId id="382" r:id="rId45"/>
    <p:sldId id="383" r:id="rId46"/>
    <p:sldId id="286" r:id="rId47"/>
    <p:sldId id="287" r:id="rId48"/>
    <p:sldId id="288" r:id="rId49"/>
    <p:sldId id="289" r:id="rId50"/>
    <p:sldId id="290" r:id="rId51"/>
    <p:sldId id="291" r:id="rId52"/>
    <p:sldId id="292" r:id="rId5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7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583864-7AD0-4C08-88E1-19DA44A7B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B72FE8B-B4D1-40E1-95CF-C934A1F6B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BECFB69-4386-439C-B235-A1221DFC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1B280F-C574-47D7-96D3-3CABC33A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992EE78-4FFE-4DB6-B67C-3899CB021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895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04CC0-E2AA-4490-A97C-A2A36459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D980B61-75B9-404B-A0DB-15A0B296C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5E2824-C001-48BC-8F16-46C427E3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17A05C-FDC7-4E61-A3D2-1E9D9894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DCA7326-49CE-480B-A8BC-31B88769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506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3C0B99E-165C-423B-9730-0B908FA39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0A5D45E-2349-4884-A6F5-ADAF8E709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7C3BD62-AA3F-4D1D-9ABD-2FB60484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D3C65F-A0ED-429A-88F6-271A7A1E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2BB348-2DA1-4020-BEB8-D278900C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402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E374FD-CBDE-44D3-AD64-F3EDBFC5A2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B5C7F7-ADF9-40CC-B2AF-E0A98D53A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BCB918-BD40-41ED-BDBD-617F93C6D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D03CE-CC7D-4F7B-B8C0-E7C6D86524D6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57503075"/>
      </p:ext>
    </p:extLst>
  </p:cSld>
  <p:clrMapOvr>
    <a:masterClrMapping/>
  </p:clrMapOvr>
  <p:transition>
    <p:comb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130487-8C83-4C4F-A562-FDB18650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6E7708-EAA6-499A-8C5E-A2E962AE1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45BA32-C0A2-4929-9FB3-E75633D4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A95D075-09A3-4AE3-B0FC-85302508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BF8ADFC-4B91-412A-8875-9E7478DE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53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6E51AC-03A7-4B7D-BE2F-187B4C98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F82428C-92CB-488E-A4A4-CDA9BE611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C0850A-D575-45B3-9C38-4A32D52C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503B29-7A45-424F-926B-B422D851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1FB690-5697-4C5B-9650-A64A3118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625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AF890E-10ED-4020-BD61-97D69F80B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0F76C5-66AF-4AC1-B7AA-4FD086F51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709504D-78F2-45A5-8628-75B115F5E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1B4854D-CDEA-4A42-ABE8-51F79674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BFC8827-2716-447D-8DED-2C2C72FD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BA1CDF0-1812-4739-AEFD-2C65679A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8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4AE90F-DA3B-47AB-95C0-92FD76BB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62CAE24-D8C5-4DB5-95D1-3E4C1610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44EA0B3-9C1C-4794-A96F-270E650AE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16FC05-9D10-4091-B2EA-42FB918E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B992B4C-1A31-4593-B4D3-4215715A3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75D4794-F426-4C67-B70A-EC98B98F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ED02ECA-3B91-4F0A-B716-AE93B3AD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F14752E-82E8-45A1-8BFA-43C7AE52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620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8AE863-654D-4E90-8A83-DAD7370BD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5F9D614-CDA3-448F-B16C-71C4C610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813F76-9FBD-423A-8A08-DBB3450C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A1A9555-8879-4AD2-B5A5-392E77C1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15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3BC3C1C-FC40-424A-9DF5-326FF665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40105CD-0EE5-4D1B-B66B-B2BBA356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475187A-D085-4050-8821-87EB1F3B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46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43677E-6896-433B-AB09-B0E0F756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7B8BCD-19CE-4470-9687-F3D6424FF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3055490-1118-4D8E-8C0D-729572D99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D21A8EF-D5AD-40E8-B4D4-D72B3C9B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DB26613-8FE0-4A25-8E2F-E4BDCF80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9E7FD24-E7D3-433E-9AD2-9187E7C4A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2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6ACD6E-7F91-4256-8BE3-E6A67748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8B6BD31-EE9A-4C5C-AF43-63438C42C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765FFF8-3108-4018-B4AC-3C3F7B594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EEDD68E-5F81-488D-8E3E-C94E43E2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56E8A17-1DFF-48A5-A1B9-22217132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B4A12DB-CA33-49F7-88F6-292EF16E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81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60B2DAB-3DC7-4A73-AF6F-6757677F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23D643A-11BE-4B96-A554-4A4DDA4AB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808D8CD-9293-4FC8-81B6-2C3480514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CFB8-28D1-4091-B727-D57CDF7757C1}" type="datetimeFigureOut">
              <a:rPr lang="tr-TR" smtClean="0"/>
              <a:t>27.01.2024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B3D1EE9-6C53-4F04-9450-795FE03AB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3F7E2C0-61B0-4263-8458-90FFB9839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FA14-AC5F-4239-9E2B-FE0D32FCAD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511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tm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DF31BF8-DDBA-4247-9D07-130FDF323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23" y="0"/>
            <a:ext cx="4039164" cy="69542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04D6418-5D03-4356-8069-717508079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2" y="867964"/>
            <a:ext cx="11793596" cy="29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14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3802D34-8BC2-4E6D-84BB-6739B42B3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" y="71428"/>
            <a:ext cx="6518246" cy="372978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0ABB70E-75E4-43C4-8BAF-CDBB1CB85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9" y="1229314"/>
            <a:ext cx="5515745" cy="94310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EDED922-083B-4151-9A31-B2AA95EECABE}"/>
              </a:ext>
            </a:extLst>
          </p:cNvPr>
          <p:cNvSpPr txBox="1"/>
          <p:nvPr/>
        </p:nvSpPr>
        <p:spPr>
          <a:xfrm>
            <a:off x="6576969" y="427839"/>
            <a:ext cx="476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Yandaki şekle göre aşağıdakilerden hangisi doğrudur?</a:t>
            </a:r>
          </a:p>
        </p:txBody>
      </p:sp>
    </p:spTree>
    <p:extLst>
      <p:ext uri="{BB962C8B-B14F-4D97-AF65-F5344CB8AC3E}">
        <p14:creationId xmlns:p14="http://schemas.microsoft.com/office/powerpoint/2010/main" val="2592270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057EA26-3756-4D96-9DFB-05FFD9F71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489496" cy="447972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16A016C-A2FA-4DCB-BBA0-2643FAD62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59" y="343357"/>
            <a:ext cx="5639587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0B16A39-5C72-4514-B8F5-D9CEBBBE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90" y="0"/>
            <a:ext cx="6439799" cy="73352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76DE4A4-D868-4151-BF44-1DED7D3E6FE7}"/>
              </a:ext>
            </a:extLst>
          </p:cNvPr>
          <p:cNvSpPr txBox="1"/>
          <p:nvPr/>
        </p:nvSpPr>
        <p:spPr>
          <a:xfrm>
            <a:off x="295712" y="863795"/>
            <a:ext cx="11239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0" i="0" dirty="0">
                <a:solidFill>
                  <a:srgbClr val="242021"/>
                </a:solidFill>
                <a:effectLst/>
                <a:latin typeface="Helvetica" panose="020B0604020202020204" pitchFamily="34" charset="0"/>
              </a:rPr>
              <a:t>Köşeleri ve birer ışını ortak olan açılara, </a:t>
            </a:r>
            <a:r>
              <a:rPr lang="tr-TR" sz="2400" b="1" i="0" dirty="0">
                <a:solidFill>
                  <a:srgbClr val="EC028D"/>
                </a:solidFill>
                <a:effectLst/>
                <a:latin typeface="Helvetica-Bold"/>
              </a:rPr>
              <a:t>komşu açılar </a:t>
            </a:r>
            <a:r>
              <a:rPr lang="tr-TR" sz="2400" b="0" i="0" dirty="0">
                <a:solidFill>
                  <a:srgbClr val="242021"/>
                </a:solidFill>
                <a:effectLst/>
                <a:latin typeface="Helvetica" panose="020B0604020202020204" pitchFamily="34" charset="0"/>
              </a:rPr>
              <a:t>denir. Komşu açıların ortak olmayan birer ışını vardır.</a:t>
            </a:r>
            <a:r>
              <a:rPr lang="tr-TR" sz="2400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B6CDA64-1667-4898-AC2C-2660D33EA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2" y="1788841"/>
            <a:ext cx="2124371" cy="2267266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8F66DC0D-C6C8-4A20-AB52-D4AD742DB779}"/>
              </a:ext>
            </a:extLst>
          </p:cNvPr>
          <p:cNvSpPr txBox="1"/>
          <p:nvPr/>
        </p:nvSpPr>
        <p:spPr>
          <a:xfrm>
            <a:off x="2547456" y="1728213"/>
            <a:ext cx="7264866" cy="17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Yandaki şekilde ABE ile CBE komşu açılardır.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 komşu açıların;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noktası her iki açının ortak köşesidir.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açısı </a:t>
            </a: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 iki açıda ortaktır.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FD7DCC6-706B-456F-A354-9DC293B61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05" y="1499722"/>
            <a:ext cx="4081760" cy="30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367E23E-6FB3-4209-8C38-DB0E905A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50" y="2269209"/>
            <a:ext cx="2790825" cy="1952625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BD1985E5-B91D-4BEF-AA0F-58A07D8CF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323850"/>
            <a:ext cx="8496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tr-TR" altLang="tr-TR"/>
              <a:t>AOB ve AOC komşu açılar değildir. Çünkü, aynı başlangıç noktasına     (O noktası) ve ortak bir kenara ( [OA ) sahip olmalarına rağmen,              iç bölgeleri kesişmektedir. Dolayısıyla, bunlar komşu açılar olamaz.</a:t>
            </a:r>
          </a:p>
        </p:txBody>
      </p:sp>
      <p:sp>
        <p:nvSpPr>
          <p:cNvPr id="11" name="Arc 6">
            <a:extLst>
              <a:ext uri="{FF2B5EF4-FFF2-40B4-BE49-F238E27FC236}">
                <a16:creationId xmlns:a16="http://schemas.microsoft.com/office/drawing/2014/main" id="{30AB6E60-ABA4-4E3D-8A46-922E2171B105}"/>
              </a:ext>
            </a:extLst>
          </p:cNvPr>
          <p:cNvSpPr>
            <a:spLocks/>
          </p:cNvSpPr>
          <p:nvPr/>
        </p:nvSpPr>
        <p:spPr bwMode="auto">
          <a:xfrm rot="11246140" flipH="1" flipV="1">
            <a:off x="2063751" y="3427413"/>
            <a:ext cx="360362" cy="73025"/>
          </a:xfrm>
          <a:custGeom>
            <a:avLst/>
            <a:gdLst>
              <a:gd name="T0" fmla="*/ 0 w 21600"/>
              <a:gd name="T1" fmla="*/ 0 h 21600"/>
              <a:gd name="T2" fmla="*/ 100301975 w 21600"/>
              <a:gd name="T3" fmla="*/ 834655 h 21600"/>
              <a:gd name="T4" fmla="*/ 0 w 21600"/>
              <a:gd name="T5" fmla="*/ 83465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12" name="Arc 7">
            <a:extLst>
              <a:ext uri="{FF2B5EF4-FFF2-40B4-BE49-F238E27FC236}">
                <a16:creationId xmlns:a16="http://schemas.microsoft.com/office/drawing/2014/main" id="{F79DC742-A8FE-4B40-B59A-20EE6492D14C}"/>
              </a:ext>
            </a:extLst>
          </p:cNvPr>
          <p:cNvSpPr>
            <a:spLocks/>
          </p:cNvSpPr>
          <p:nvPr/>
        </p:nvSpPr>
        <p:spPr bwMode="auto">
          <a:xfrm rot="1876979" flipH="1">
            <a:off x="1599487" y="3177900"/>
            <a:ext cx="729369" cy="772875"/>
          </a:xfrm>
          <a:custGeom>
            <a:avLst/>
            <a:gdLst>
              <a:gd name="T0" fmla="*/ 0 w 19698"/>
              <a:gd name="T1" fmla="*/ 0 h 21600"/>
              <a:gd name="T2" fmla="*/ 1258177658 w 19698"/>
              <a:gd name="T3" fmla="*/ 12719319 h 21600"/>
              <a:gd name="T4" fmla="*/ 0 w 19698"/>
              <a:gd name="T5" fmla="*/ 21570009 h 21600"/>
              <a:gd name="T6" fmla="*/ 0 60000 65536"/>
              <a:gd name="T7" fmla="*/ 0 60000 65536"/>
              <a:gd name="T8" fmla="*/ 0 60000 65536"/>
              <a:gd name="T9" fmla="*/ 0 w 19698"/>
              <a:gd name="T10" fmla="*/ 0 h 21600"/>
              <a:gd name="T11" fmla="*/ 19698 w 1969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98" h="21600" fill="none" extrusionOk="0">
                <a:moveTo>
                  <a:pt x="-1" y="0"/>
                </a:moveTo>
                <a:cubicBezTo>
                  <a:pt x="8500" y="0"/>
                  <a:pt x="16210" y="4985"/>
                  <a:pt x="19697" y="12737"/>
                </a:cubicBezTo>
              </a:path>
              <a:path w="19698" h="21600" stroke="0" extrusionOk="0">
                <a:moveTo>
                  <a:pt x="-1" y="0"/>
                </a:moveTo>
                <a:cubicBezTo>
                  <a:pt x="8500" y="0"/>
                  <a:pt x="16210" y="4985"/>
                  <a:pt x="19697" y="1273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tr-TR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C612C562-FE53-4FEC-BAE7-719D2FA8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2195513"/>
            <a:ext cx="4824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AOB ile AOC açıları komşu açılar mıdır ?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9018102E-60FB-4A65-A7F8-F321CEC6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059113"/>
            <a:ext cx="23526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E6AF36D1-E5F9-408B-A934-297301722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3059113"/>
            <a:ext cx="23431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41F9136-C586-406F-AFDF-BDCBAE30E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99"/>
            <a:ext cx="4329229" cy="2675792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00EAEAB7-8FFD-4FB9-A8EA-A9D641F44796}"/>
              </a:ext>
            </a:extLst>
          </p:cNvPr>
          <p:cNvSpPr txBox="1"/>
          <p:nvPr/>
        </p:nvSpPr>
        <p:spPr>
          <a:xfrm>
            <a:off x="4624432" y="356397"/>
            <a:ext cx="6094602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tr-TR" sz="28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Yandaki şekilden yararlanarak aşağıda verilen açılara komşu olan açıları yazınız.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059AEA2-291A-424D-81FC-4D8EF8043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290" y="1233781"/>
            <a:ext cx="3524250" cy="4953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A17B7BA9-C5B0-4048-A425-015A25171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290" y="1939616"/>
            <a:ext cx="3409950" cy="44767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F2E2DD32-684E-4DDF-BF8F-41435431A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290" y="2609210"/>
            <a:ext cx="3514725" cy="49530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47F7F13-FCD3-46D8-BFA6-99327D833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914" y="3181350"/>
            <a:ext cx="34194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26E9AC-A715-4782-A24F-B3F597CDB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" y="79672"/>
            <a:ext cx="5950370" cy="280614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B39694B-9B17-43F7-A879-13103E533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7" y="1201540"/>
            <a:ext cx="5173911" cy="222746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AA28EA4-6838-4D45-B5BC-D1584132D20E}"/>
              </a:ext>
            </a:extLst>
          </p:cNvPr>
          <p:cNvSpPr txBox="1"/>
          <p:nvPr/>
        </p:nvSpPr>
        <p:spPr>
          <a:xfrm>
            <a:off x="6006751" y="427520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tr-TR" sz="36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Aşağıdakilerden hangisi yanlıştır?</a:t>
            </a:r>
          </a:p>
        </p:txBody>
      </p:sp>
    </p:spTree>
    <p:extLst>
      <p:ext uri="{BB962C8B-B14F-4D97-AF65-F5344CB8AC3E}">
        <p14:creationId xmlns:p14="http://schemas.microsoft.com/office/powerpoint/2010/main" val="2365188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>
            <a:extLst>
              <a:ext uri="{FF2B5EF4-FFF2-40B4-BE49-F238E27FC236}">
                <a16:creationId xmlns:a16="http://schemas.microsoft.com/office/drawing/2014/main" id="{648D43E6-FDCD-4EEC-86B6-A3ABCD6F2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437" y="0"/>
            <a:ext cx="2597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 sz="3200" dirty="0"/>
              <a:t>Tümler Açılar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72942C59-9A44-4AFA-9D34-DC1BA479A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27375" y="1993870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5C36A6C1-709C-4639-9B8B-2D2185C1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52" y="626833"/>
            <a:ext cx="786977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 dirty="0">
                <a:cs typeface="Times New Roman" panose="02020603050405020304" pitchFamily="18" charset="0"/>
              </a:rPr>
              <a:t>Ölçüleri toplamı 90° olan açı çiftlerine, tümler açılar denir.</a:t>
            </a:r>
            <a:endParaRPr lang="tr-TR" altLang="tr-TR" dirty="0"/>
          </a:p>
          <a:p>
            <a:pPr>
              <a:buFontTx/>
              <a:buNone/>
            </a:pPr>
            <a:r>
              <a:rPr lang="tr-TR" altLang="tr-TR" dirty="0">
                <a:cs typeface="Times New Roman" panose="02020603050405020304" pitchFamily="18" charset="0"/>
              </a:rPr>
              <a:t>Örneğin; A ve B açılarının ölçüleri sırasıyla 30° ve 60° ise, bunlar tümler açılardır. </a:t>
            </a:r>
            <a:endParaRPr lang="tr-TR" altLang="tr-TR" dirty="0"/>
          </a:p>
          <a:p>
            <a:pPr>
              <a:buFontTx/>
              <a:buNone/>
            </a:pPr>
            <a:r>
              <a:rPr lang="tr-TR" altLang="tr-TR" dirty="0">
                <a:cs typeface="Times New Roman" panose="02020603050405020304" pitchFamily="18" charset="0"/>
              </a:rPr>
              <a:t>Çünkü; bu açıların ölçüleri toplamı,</a:t>
            </a:r>
            <a:endParaRPr lang="tr-TR" altLang="tr-TR" dirty="0"/>
          </a:p>
          <a:p>
            <a:pPr>
              <a:buFontTx/>
              <a:buNone/>
            </a:pPr>
            <a:r>
              <a:rPr lang="tr-TR" altLang="tr-TR" dirty="0">
                <a:cs typeface="Times New Roman" panose="02020603050405020304" pitchFamily="18" charset="0"/>
              </a:rPr>
              <a:t>s(Â) + s(B) = 30° + 60° = 90° dir.</a:t>
            </a:r>
            <a:endParaRPr lang="tr-TR" altLang="tr-TR" dirty="0"/>
          </a:p>
          <a:p>
            <a:pPr>
              <a:buFontTx/>
              <a:buNone/>
            </a:pPr>
            <a:endParaRPr lang="tr-TR" altLang="tr-TR" dirty="0"/>
          </a:p>
          <a:p>
            <a:pPr>
              <a:buFontTx/>
              <a:buNone/>
            </a:pPr>
            <a:r>
              <a:rPr lang="tr-TR" altLang="tr-TR" dirty="0">
                <a:cs typeface="Times New Roman" panose="02020603050405020304" pitchFamily="18" charset="0"/>
              </a:rPr>
              <a:t>Verilen A ve B açılarının köşelerini ve bir kenarlar</a:t>
            </a:r>
            <a:r>
              <a:rPr lang="tr-TR" altLang="tr-TR" dirty="0"/>
              <a:t>ı</a:t>
            </a:r>
            <a:r>
              <a:rPr lang="tr-TR" altLang="tr-TR" dirty="0">
                <a:cs typeface="Times New Roman" panose="02020603050405020304" pitchFamily="18" charset="0"/>
              </a:rPr>
              <a:t>n</a:t>
            </a:r>
            <a:r>
              <a:rPr lang="tr-TR" altLang="tr-TR" dirty="0"/>
              <a:t>ı</a:t>
            </a:r>
            <a:r>
              <a:rPr lang="tr-TR" altLang="tr-TR" dirty="0">
                <a:cs typeface="Times New Roman" panose="02020603050405020304" pitchFamily="18" charset="0"/>
              </a:rPr>
              <a:t> a</a:t>
            </a:r>
            <a:r>
              <a:rPr lang="tr-TR" altLang="tr-TR" dirty="0"/>
              <a:t>şağı</a:t>
            </a:r>
            <a:r>
              <a:rPr lang="tr-TR" altLang="tr-TR" dirty="0">
                <a:cs typeface="Times New Roman" panose="02020603050405020304" pitchFamily="18" charset="0"/>
              </a:rPr>
              <a:t>daki şekilde olduğu gibi birleştirerek yeniden çizelim.</a:t>
            </a:r>
            <a:endParaRPr lang="tr-TR" altLang="tr-TR" dirty="0"/>
          </a:p>
        </p:txBody>
      </p:sp>
      <p:pic>
        <p:nvPicPr>
          <p:cNvPr id="19465" name="Picture 9">
            <a:extLst>
              <a:ext uri="{FF2B5EF4-FFF2-40B4-BE49-F238E27FC236}">
                <a16:creationId xmlns:a16="http://schemas.microsoft.com/office/drawing/2014/main" id="{F58403CD-D3F0-49D6-95EB-F1A9F496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963" y="573087"/>
            <a:ext cx="28003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473F168E-844F-4E49-B0D9-93A77784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2" y="3333557"/>
            <a:ext cx="2480656" cy="23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E854158-2EBA-4F3F-932F-DAC008114064}"/>
              </a:ext>
            </a:extLst>
          </p:cNvPr>
          <p:cNvSpPr txBox="1"/>
          <p:nvPr/>
        </p:nvSpPr>
        <p:spPr>
          <a:xfrm>
            <a:off x="3010257" y="3676623"/>
            <a:ext cx="7661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tr-TR" altLang="tr-TR" dirty="0">
                <a:latin typeface="Arial" panose="020B0604020202020204" pitchFamily="34" charset="0"/>
                <a:cs typeface="Arial" panose="020B0604020202020204" pitchFamily="34" charset="0"/>
              </a:rPr>
              <a:t>Böyle; hem tümler hem de komşu olan açılara, </a:t>
            </a:r>
            <a:r>
              <a:rPr lang="tr-TR" alt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komşu tümler açılar</a:t>
            </a:r>
            <a:r>
              <a:rPr lang="tr-TR" altLang="tr-TR" dirty="0">
                <a:latin typeface="Arial" panose="020B0604020202020204" pitchFamily="34" charset="0"/>
                <a:cs typeface="Arial" panose="020B0604020202020204" pitchFamily="34" charset="0"/>
              </a:rPr>
              <a:t> denir.</a:t>
            </a:r>
          </a:p>
          <a:p>
            <a:pPr>
              <a:buFontTx/>
              <a:buNone/>
            </a:pPr>
            <a:endParaRPr lang="tr-TR" alt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dirty="0">
                <a:latin typeface="Arial" panose="020B0604020202020204" pitchFamily="34" charset="0"/>
                <a:cs typeface="Arial" panose="020B0604020202020204" pitchFamily="34" charset="0"/>
              </a:rPr>
              <a:t>Şekilden de görüleceği gibi; komşu tümler açılar, ölçüleri toplamı 90° olduğu için, bir dik açı oluşturur.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94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4" grpId="0" uiExpand="1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0373B-0D33-4752-8938-8B3ED660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1"/>
          <a:stretch>
            <a:fillRect/>
          </a:stretch>
        </p:blipFill>
        <p:spPr bwMode="auto">
          <a:xfrm>
            <a:off x="201337" y="232604"/>
            <a:ext cx="11868258" cy="22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0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A58FA2B-C83F-41ED-AED5-AED14AAC0720}"/>
              </a:ext>
            </a:extLst>
          </p:cNvPr>
          <p:cNvSpPr txBox="1"/>
          <p:nvPr/>
        </p:nvSpPr>
        <p:spPr>
          <a:xfrm>
            <a:off x="237688" y="211741"/>
            <a:ext cx="8805644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tr-TR" sz="32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Aşağıda ölçüleri verilen açıların tümlerinin ölçülerini bulunuz.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D29DDF0-F04E-4E4A-BAC6-D4290F551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00" y="800502"/>
            <a:ext cx="6144639" cy="49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8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BB69011-F849-438F-A752-789290F6EA90}"/>
              </a:ext>
            </a:extLst>
          </p:cNvPr>
          <p:cNvSpPr txBox="1"/>
          <p:nvPr/>
        </p:nvSpPr>
        <p:spPr>
          <a:xfrm>
            <a:off x="337657" y="331284"/>
            <a:ext cx="5408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tr-TR" sz="36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Aşağıda birbirinin tümleri olan açı çiftlerini bulunuz.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E0D4755-7BA8-4D8C-B767-5147E0F6B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26" y="200129"/>
            <a:ext cx="4440401" cy="55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6789FB3-DABE-4B66-9343-C5FABD9CD719}"/>
              </a:ext>
            </a:extLst>
          </p:cNvPr>
          <p:cNvSpPr txBox="1"/>
          <p:nvPr/>
        </p:nvSpPr>
        <p:spPr>
          <a:xfrm>
            <a:off x="169877" y="154845"/>
            <a:ext cx="11339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0" i="0" dirty="0">
                <a:solidFill>
                  <a:srgbClr val="242021"/>
                </a:solidFill>
                <a:effectLst/>
                <a:latin typeface="Helvetica" panose="020B0604020202020204" pitchFamily="34" charset="0"/>
              </a:rPr>
              <a:t>Başlangıç noktaları aynı olan iki ışının birleşimi açı belirtir. </a:t>
            </a:r>
          </a:p>
          <a:p>
            <a:r>
              <a:rPr lang="tr-TR" sz="2800" b="0" i="0" dirty="0">
                <a:solidFill>
                  <a:srgbClr val="242021"/>
                </a:solidFill>
                <a:effectLst/>
                <a:latin typeface="Helvetica" panose="020B0604020202020204" pitchFamily="34" charset="0"/>
              </a:rPr>
              <a:t>Işınların başlangıç noktaları açının köşesi, ışınlar ise açının kollarıdır.</a:t>
            </a:r>
            <a:r>
              <a:rPr lang="tr-TR" sz="2800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F65F187-33C2-4DDB-AC6C-C840E8744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952"/>
            <a:ext cx="4182059" cy="324847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AEDF570-4EE3-4DAD-B4FA-65159F1C4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59" y="1556783"/>
            <a:ext cx="8009941" cy="2035124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6FF53FB1-AD35-4B7D-A6EE-EA773E75155D}"/>
              </a:ext>
            </a:extLst>
          </p:cNvPr>
          <p:cNvSpPr/>
          <p:nvPr/>
        </p:nvSpPr>
        <p:spPr>
          <a:xfrm>
            <a:off x="478172" y="2758777"/>
            <a:ext cx="251669" cy="5444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205B83B-365A-40CB-A14F-1E8A6036F130}"/>
              </a:ext>
            </a:extLst>
          </p:cNvPr>
          <p:cNvSpPr/>
          <p:nvPr/>
        </p:nvSpPr>
        <p:spPr>
          <a:xfrm>
            <a:off x="243279" y="3305797"/>
            <a:ext cx="654343" cy="3685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D61DF88-E22C-4D07-A43E-C04F22221967}"/>
              </a:ext>
            </a:extLst>
          </p:cNvPr>
          <p:cNvSpPr/>
          <p:nvPr/>
        </p:nvSpPr>
        <p:spPr>
          <a:xfrm>
            <a:off x="2149753" y="1527002"/>
            <a:ext cx="241110" cy="461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B10E7073-3EFC-44DE-B812-D0FA31E2015B}"/>
              </a:ext>
            </a:extLst>
          </p:cNvPr>
          <p:cNvSpPr/>
          <p:nvPr/>
        </p:nvSpPr>
        <p:spPr>
          <a:xfrm>
            <a:off x="1965194" y="1213150"/>
            <a:ext cx="425669" cy="31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C78F4CB1-4D44-44C7-9147-101023E5DA35}"/>
              </a:ext>
            </a:extLst>
          </p:cNvPr>
          <p:cNvSpPr/>
          <p:nvPr/>
        </p:nvSpPr>
        <p:spPr>
          <a:xfrm>
            <a:off x="2162336" y="3402155"/>
            <a:ext cx="251669" cy="461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CD97BA92-59CF-4085-BE7A-EA5E7FCC16BF}"/>
              </a:ext>
            </a:extLst>
          </p:cNvPr>
          <p:cNvSpPr/>
          <p:nvPr/>
        </p:nvSpPr>
        <p:spPr>
          <a:xfrm>
            <a:off x="1926359" y="3879772"/>
            <a:ext cx="487646" cy="31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93CD9666-6BC2-4881-A96D-FA5502F58A5C}"/>
              </a:ext>
            </a:extLst>
          </p:cNvPr>
          <p:cNvSpPr/>
          <p:nvPr/>
        </p:nvSpPr>
        <p:spPr>
          <a:xfrm>
            <a:off x="4700153" y="1558519"/>
            <a:ext cx="4284456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559EA409-3ED4-4F28-962B-156662D9CB37}"/>
              </a:ext>
            </a:extLst>
          </p:cNvPr>
          <p:cNvSpPr/>
          <p:nvPr/>
        </p:nvSpPr>
        <p:spPr>
          <a:xfrm>
            <a:off x="8984608" y="1594389"/>
            <a:ext cx="3088547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E8F20409-501A-4AA7-B07C-36E82B2CD5C6}"/>
              </a:ext>
            </a:extLst>
          </p:cNvPr>
          <p:cNvSpPr/>
          <p:nvPr/>
        </p:nvSpPr>
        <p:spPr>
          <a:xfrm>
            <a:off x="4182059" y="2013358"/>
            <a:ext cx="1237229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BFA19E4F-DE1E-4F1D-9B04-1A7273B2DB03}"/>
              </a:ext>
            </a:extLst>
          </p:cNvPr>
          <p:cNvSpPr/>
          <p:nvPr/>
        </p:nvSpPr>
        <p:spPr>
          <a:xfrm>
            <a:off x="4706517" y="2448461"/>
            <a:ext cx="5528051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D5EC223A-A0CE-4E8C-B844-94B7E8B6C833}"/>
              </a:ext>
            </a:extLst>
          </p:cNvPr>
          <p:cNvSpPr/>
          <p:nvPr/>
        </p:nvSpPr>
        <p:spPr>
          <a:xfrm>
            <a:off x="4706517" y="2824104"/>
            <a:ext cx="813439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39D01B1-2FE8-4602-A18E-B01C21C75824}"/>
              </a:ext>
            </a:extLst>
          </p:cNvPr>
          <p:cNvSpPr/>
          <p:nvPr/>
        </p:nvSpPr>
        <p:spPr>
          <a:xfrm>
            <a:off x="5543393" y="2802632"/>
            <a:ext cx="552607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D6CA3823-0E9B-4036-B12B-57F8984ECC79}"/>
              </a:ext>
            </a:extLst>
          </p:cNvPr>
          <p:cNvSpPr/>
          <p:nvPr/>
        </p:nvSpPr>
        <p:spPr>
          <a:xfrm>
            <a:off x="6176614" y="2831222"/>
            <a:ext cx="886916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9CB80A04-A5EA-4382-8CA1-672D39016CFE}"/>
              </a:ext>
            </a:extLst>
          </p:cNvPr>
          <p:cNvSpPr/>
          <p:nvPr/>
        </p:nvSpPr>
        <p:spPr>
          <a:xfrm>
            <a:off x="7073757" y="2896292"/>
            <a:ext cx="4888944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FACC8D52-989A-4529-90C3-0BD841EC90A0}"/>
              </a:ext>
            </a:extLst>
          </p:cNvPr>
          <p:cNvSpPr/>
          <p:nvPr/>
        </p:nvSpPr>
        <p:spPr>
          <a:xfrm>
            <a:off x="4228160" y="3261750"/>
            <a:ext cx="813439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AF7660C4-3CB2-40D1-9D45-0018EC868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99" y="3750364"/>
            <a:ext cx="6706536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5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E9A8C29-6592-4C9D-BA09-B821CBC12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3" y="102932"/>
            <a:ext cx="4477375" cy="3229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129BBE-3141-4AF7-B14B-070FF1A8B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3" y="3429000"/>
            <a:ext cx="5449060" cy="98121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4AD6E5E-B576-4D51-8F43-274D2B9F0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58" y="540502"/>
            <a:ext cx="6466727" cy="2555035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1DD3292F-A710-4801-B086-D1B63BF70C3B}"/>
              </a:ext>
            </a:extLst>
          </p:cNvPr>
          <p:cNvSpPr/>
          <p:nvPr/>
        </p:nvSpPr>
        <p:spPr>
          <a:xfrm>
            <a:off x="9899009" y="604007"/>
            <a:ext cx="419450" cy="2306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32AA79-67F0-412A-A047-3B160AAD8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4876" y="1362075"/>
            <a:ext cx="209550" cy="2286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149F03A-5282-41F9-A02B-851438ECB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4876" y="678661"/>
            <a:ext cx="190500" cy="266700"/>
          </a:xfrm>
          <a:prstGeom prst="rect">
            <a:avLst/>
          </a:prstGeom>
        </p:spPr>
      </p:pic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3AF2781C-BB24-4EC0-812D-ED7657064718}"/>
              </a:ext>
            </a:extLst>
          </p:cNvPr>
          <p:cNvCxnSpPr/>
          <p:nvPr/>
        </p:nvCxnSpPr>
        <p:spPr>
          <a:xfrm flipH="1" flipV="1">
            <a:off x="1249960" y="540502"/>
            <a:ext cx="1180050" cy="1177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id="{642D49D9-CDE7-4BD2-82CC-D0EDCB436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4876" y="2007389"/>
            <a:ext cx="209550" cy="22860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8D0D1910-0D05-423F-AF40-C37B30D1E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4401" y="2644280"/>
            <a:ext cx="190500" cy="266700"/>
          </a:xfrm>
          <a:prstGeom prst="rect">
            <a:avLst/>
          </a:prstGeom>
        </p:spPr>
      </p:pic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30B86D86-CA94-4CF7-A8F8-7A4D710A1790}"/>
              </a:ext>
            </a:extLst>
          </p:cNvPr>
          <p:cNvCxnSpPr>
            <a:cxnSpLocks/>
          </p:cNvCxnSpPr>
          <p:nvPr/>
        </p:nvCxnSpPr>
        <p:spPr>
          <a:xfrm>
            <a:off x="2430010" y="1717645"/>
            <a:ext cx="1058637" cy="10599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6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3BA49E-0BD7-42B5-8C12-ED44F7C2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70" y="394683"/>
            <a:ext cx="7459116" cy="115268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CE51F65-5B99-480A-86B9-7ECEE2F9D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1" y="1699971"/>
            <a:ext cx="4648849" cy="34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97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1B44A26-E351-4824-B772-B8E6EB8A31BA}"/>
              </a:ext>
            </a:extLst>
          </p:cNvPr>
          <p:cNvSpPr txBox="1"/>
          <p:nvPr/>
        </p:nvSpPr>
        <p:spPr>
          <a:xfrm>
            <a:off x="262156" y="255513"/>
            <a:ext cx="11457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0" i="0" dirty="0">
                <a:solidFill>
                  <a:srgbClr val="242021"/>
                </a:solidFill>
                <a:effectLst/>
                <a:latin typeface="Helvetica" panose="020B0604020202020204" pitchFamily="34" charset="0"/>
              </a:rPr>
              <a:t>Komşu tümler iki açıdan birinin ölçüsü, diğerinin ölçüsünün 2 katıdır. Buna göre küçük olan açının ölçüsü kaç derecedir?</a:t>
            </a:r>
            <a:r>
              <a:rPr lang="tr-T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6152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>
            <a:extLst>
              <a:ext uri="{FF2B5EF4-FFF2-40B4-BE49-F238E27FC236}">
                <a16:creationId xmlns:a16="http://schemas.microsoft.com/office/drawing/2014/main" id="{AB2DC064-7A37-413C-AA68-F224ABEFC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188913"/>
            <a:ext cx="25193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 sz="2800"/>
              <a:t>Bütünler Açılar</a:t>
            </a: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1657D062-F09C-40CA-9092-542E68CF0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836614"/>
            <a:ext cx="57610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>
                <a:cs typeface="Times New Roman" panose="02020603050405020304" pitchFamily="18" charset="0"/>
              </a:rPr>
              <a:t>Ölçüleri toplamı 180° olan aç</a:t>
            </a:r>
            <a:r>
              <a:rPr lang="tr-TR" altLang="tr-TR"/>
              <a:t>ı</a:t>
            </a:r>
            <a:r>
              <a:rPr lang="tr-TR" altLang="tr-TR">
                <a:cs typeface="Times New Roman" panose="02020603050405020304" pitchFamily="18" charset="0"/>
              </a:rPr>
              <a:t> çiftlerine, bütünler açılar denir.</a:t>
            </a:r>
            <a:endParaRPr lang="tr-TR" altLang="tr-TR"/>
          </a:p>
          <a:p>
            <a:pPr>
              <a:buFontTx/>
              <a:buNone/>
            </a:pPr>
            <a:r>
              <a:rPr lang="tr-TR" altLang="tr-TR">
                <a:cs typeface="Times New Roman" panose="02020603050405020304" pitchFamily="18" charset="0"/>
              </a:rPr>
              <a:t>Örneğin; P ve R açılarının ölçüleri sırasıyla 60° ve 120° ise, bunlar bütünler açılardır. Çünkü; bu açıların ölçüleri toplamı,</a:t>
            </a:r>
            <a:endParaRPr lang="tr-TR" altLang="tr-TR"/>
          </a:p>
          <a:p>
            <a:pPr>
              <a:buFontTx/>
              <a:buNone/>
            </a:pPr>
            <a:endParaRPr lang="tr-TR" altLang="tr-TR"/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id="{6DC53507-655E-49DD-92F0-25D2CD7B9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543176"/>
            <a:ext cx="56165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>
                <a:cs typeface="Times New Roman" panose="02020603050405020304" pitchFamily="18" charset="0"/>
              </a:rPr>
              <a:t>s(P) + s(R) = 60° + 120° = 180° dir.</a:t>
            </a:r>
            <a:endParaRPr lang="tr-TR" altLang="tr-TR"/>
          </a:p>
          <a:p>
            <a:pPr>
              <a:buFontTx/>
              <a:buNone/>
            </a:pPr>
            <a:endParaRPr lang="tr-TR" altLang="tr-TR"/>
          </a:p>
          <a:p>
            <a:pPr>
              <a:buFontTx/>
              <a:buNone/>
            </a:pPr>
            <a:r>
              <a:rPr lang="tr-TR" altLang="tr-TR">
                <a:cs typeface="Times New Roman" panose="02020603050405020304" pitchFamily="18" charset="0"/>
              </a:rPr>
              <a:t>Verilen P ve R açılarının köşelerini ve bir kenarlar</a:t>
            </a:r>
            <a:r>
              <a:rPr lang="tr-TR" altLang="tr-TR"/>
              <a:t>ı</a:t>
            </a:r>
            <a:r>
              <a:rPr lang="tr-TR" altLang="tr-TR">
                <a:cs typeface="Times New Roman" panose="02020603050405020304" pitchFamily="18" charset="0"/>
              </a:rPr>
              <a:t>n</a:t>
            </a:r>
            <a:r>
              <a:rPr lang="tr-TR" altLang="tr-TR"/>
              <a:t>ı</a:t>
            </a:r>
            <a:r>
              <a:rPr lang="tr-TR" altLang="tr-TR">
                <a:cs typeface="Times New Roman" panose="02020603050405020304" pitchFamily="18" charset="0"/>
              </a:rPr>
              <a:t>, </a:t>
            </a:r>
            <a:r>
              <a:rPr lang="tr-TR" altLang="tr-TR"/>
              <a:t>ş</a:t>
            </a:r>
            <a:r>
              <a:rPr lang="tr-TR" altLang="tr-TR">
                <a:cs typeface="Times New Roman" panose="02020603050405020304" pitchFamily="18" charset="0"/>
              </a:rPr>
              <a:t>ekildeki gibi birle</a:t>
            </a:r>
            <a:r>
              <a:rPr lang="tr-TR" altLang="tr-TR"/>
              <a:t>ş</a:t>
            </a:r>
            <a:r>
              <a:rPr lang="tr-TR" altLang="tr-TR">
                <a:cs typeface="Times New Roman" panose="02020603050405020304" pitchFamily="18" charset="0"/>
              </a:rPr>
              <a:t>tirerek yeniden çizelim.</a:t>
            </a:r>
            <a:endParaRPr lang="tr-TR" altLang="tr-TR"/>
          </a:p>
          <a:p>
            <a:pPr>
              <a:buFontTx/>
              <a:buNone/>
            </a:pPr>
            <a:endParaRPr lang="tr-TR" altLang="tr-TR"/>
          </a:p>
          <a:p>
            <a:pPr>
              <a:buFontTx/>
              <a:buNone/>
            </a:pPr>
            <a:r>
              <a:rPr lang="tr-TR" altLang="tr-TR">
                <a:cs typeface="Times New Roman" panose="02020603050405020304" pitchFamily="18" charset="0"/>
              </a:rPr>
              <a:t>Görüldüğü gibi, AOB ve BOC hem bütünler hem de komşu açılardır. Böyle; hem bütünler hem de komşu olan açılara, komşu bütünler açılar denir. Şekle dikkat edilirse, komşu bütünler açıların bir doğru açı oluşturduğu görülür. Oluşan AO</a:t>
            </a:r>
            <a:r>
              <a:rPr lang="tr-TR" altLang="tr-TR"/>
              <a:t>C</a:t>
            </a:r>
            <a:r>
              <a:rPr lang="tr-TR" altLang="tr-TR">
                <a:cs typeface="Times New Roman" panose="02020603050405020304" pitchFamily="18" charset="0"/>
              </a:rPr>
              <a:t> açısı, bir doğru açıdır; çünkü ölçüsü 180° dir.</a:t>
            </a:r>
            <a:endParaRPr lang="tr-TR" altLang="tr-TR"/>
          </a:p>
          <a:p>
            <a:pPr>
              <a:buFontTx/>
              <a:buNone/>
            </a:pPr>
            <a:endParaRPr lang="tr-TR" altLang="tr-TR"/>
          </a:p>
        </p:txBody>
      </p:sp>
      <p:pic>
        <p:nvPicPr>
          <p:cNvPr id="20489" name="Picture 9">
            <a:extLst>
              <a:ext uri="{FF2B5EF4-FFF2-40B4-BE49-F238E27FC236}">
                <a16:creationId xmlns:a16="http://schemas.microsoft.com/office/drawing/2014/main" id="{C434C454-24E3-4D25-A081-EE4B84B45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908050"/>
            <a:ext cx="31242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6F68B4C3-6064-4C64-9BF0-F96FFAB7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3141664"/>
            <a:ext cx="303053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04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20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20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204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 build="p"/>
      <p:bldP spid="2048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B331B-69DD-4D34-9729-EAB1D46DC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3"/>
          <a:stretch/>
        </p:blipFill>
        <p:spPr bwMode="auto">
          <a:xfrm>
            <a:off x="293614" y="180362"/>
            <a:ext cx="11340348" cy="3343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Yay 2">
            <a:extLst>
              <a:ext uri="{FF2B5EF4-FFF2-40B4-BE49-F238E27FC236}">
                <a16:creationId xmlns:a16="http://schemas.microsoft.com/office/drawing/2014/main" id="{CE1F72E5-799B-469B-86C8-86EC476BA7EE}"/>
              </a:ext>
            </a:extLst>
          </p:cNvPr>
          <p:cNvSpPr/>
          <p:nvPr/>
        </p:nvSpPr>
        <p:spPr>
          <a:xfrm>
            <a:off x="5551764" y="822120"/>
            <a:ext cx="1050372" cy="1073792"/>
          </a:xfrm>
          <a:prstGeom prst="arc">
            <a:avLst>
              <a:gd name="adj1" fmla="val 13002196"/>
              <a:gd name="adj2" fmla="val 21576076"/>
            </a:avLst>
          </a:prstGeom>
          <a:solidFill>
            <a:srgbClr val="00B05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ay 3">
            <a:extLst>
              <a:ext uri="{FF2B5EF4-FFF2-40B4-BE49-F238E27FC236}">
                <a16:creationId xmlns:a16="http://schemas.microsoft.com/office/drawing/2014/main" id="{36AFDB66-5D8D-4CA6-8570-D05975059796}"/>
              </a:ext>
            </a:extLst>
          </p:cNvPr>
          <p:cNvSpPr/>
          <p:nvPr/>
        </p:nvSpPr>
        <p:spPr>
          <a:xfrm rot="19301703">
            <a:off x="5407533" y="847286"/>
            <a:ext cx="1050372" cy="1073792"/>
          </a:xfrm>
          <a:prstGeom prst="arc">
            <a:avLst>
              <a:gd name="adj1" fmla="val 13002196"/>
              <a:gd name="adj2" fmla="val 15266762"/>
            </a:avLst>
          </a:prstGeom>
          <a:solidFill>
            <a:srgbClr val="00B05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18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C8E2F3C-3C04-4ACC-8FE7-DC94A272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1" y="993448"/>
            <a:ext cx="4344006" cy="362953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6AE72C3-DC71-4917-AE6B-9AAB5D2DD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55" y="993448"/>
            <a:ext cx="4210638" cy="357237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EB281F3-2385-41CC-8D41-41FF2D15BDD3}"/>
              </a:ext>
            </a:extLst>
          </p:cNvPr>
          <p:cNvSpPr txBox="1"/>
          <p:nvPr/>
        </p:nvSpPr>
        <p:spPr>
          <a:xfrm>
            <a:off x="282611" y="62782"/>
            <a:ext cx="9462282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tr-TR" sz="32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Aşağıda ölçüleri verilen açıların bütünlerinin ölçülerini bulunuz.</a:t>
            </a:r>
          </a:p>
        </p:txBody>
      </p:sp>
    </p:spTree>
    <p:extLst>
      <p:ext uri="{BB962C8B-B14F-4D97-AF65-F5344CB8AC3E}">
        <p14:creationId xmlns:p14="http://schemas.microsoft.com/office/powerpoint/2010/main" val="1910199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162B76EE-73E8-4417-A5B8-7F972FC6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1" y="199152"/>
            <a:ext cx="10774419" cy="243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9" name="Rectangle 25">
            <a:extLst>
              <a:ext uri="{FF2B5EF4-FFF2-40B4-BE49-F238E27FC236}">
                <a16:creationId xmlns:a16="http://schemas.microsoft.com/office/drawing/2014/main" id="{A3F319C0-225E-40DA-822D-4382B1FEE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327095"/>
            <a:ext cx="81531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 dirty="0">
                <a:cs typeface="Times New Roman" panose="02020603050405020304" pitchFamily="18" charset="0"/>
              </a:rPr>
              <a:t>ÖRNEK :  s(ABC) = 75° </a:t>
            </a:r>
            <a:r>
              <a:rPr lang="tr-TR" altLang="tr-TR" dirty="0" err="1">
                <a:cs typeface="Times New Roman" panose="02020603050405020304" pitchFamily="18" charset="0"/>
              </a:rPr>
              <a:t>lik</a:t>
            </a:r>
            <a:r>
              <a:rPr lang="tr-TR" altLang="tr-TR" dirty="0">
                <a:cs typeface="Times New Roman" panose="02020603050405020304" pitchFamily="18" charset="0"/>
              </a:rPr>
              <a:t> açının komşu bütünler açısı </a:t>
            </a:r>
            <a:r>
              <a:rPr lang="tr-TR" altLang="tr-TR" dirty="0"/>
              <a:t>kaç derecedir?</a:t>
            </a:r>
          </a:p>
          <a:p>
            <a:pPr>
              <a:buFontTx/>
              <a:buNone/>
            </a:pPr>
            <a:endParaRPr lang="tr-TR" altLang="tr-TR" dirty="0"/>
          </a:p>
        </p:txBody>
      </p:sp>
      <p:sp>
        <p:nvSpPr>
          <p:cNvPr id="43011" name="Rectangle 30">
            <a:extLst>
              <a:ext uri="{FF2B5EF4-FFF2-40B4-BE49-F238E27FC236}">
                <a16:creationId xmlns:a16="http://schemas.microsoft.com/office/drawing/2014/main" id="{C6931A2F-0DCD-47AF-87A0-71091DCA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347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tr-TR" altLang="tr-TR" sz="1800"/>
          </a:p>
        </p:txBody>
      </p:sp>
      <p:pic>
        <p:nvPicPr>
          <p:cNvPr id="26655" name="Picture 31">
            <a:extLst>
              <a:ext uri="{FF2B5EF4-FFF2-40B4-BE49-F238E27FC236}">
                <a16:creationId xmlns:a16="http://schemas.microsoft.com/office/drawing/2014/main" id="{C3477164-00DB-472F-BBBD-5B05961E8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21" y="1368132"/>
            <a:ext cx="4732337" cy="240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6" name="Arc 32">
            <a:extLst>
              <a:ext uri="{FF2B5EF4-FFF2-40B4-BE49-F238E27FC236}">
                <a16:creationId xmlns:a16="http://schemas.microsoft.com/office/drawing/2014/main" id="{2981A06D-A714-4376-AF7F-63B4798E90E5}"/>
              </a:ext>
            </a:extLst>
          </p:cNvPr>
          <p:cNvSpPr>
            <a:spLocks/>
          </p:cNvSpPr>
          <p:nvPr/>
        </p:nvSpPr>
        <p:spPr bwMode="auto">
          <a:xfrm>
            <a:off x="5588110" y="2575703"/>
            <a:ext cx="192550" cy="400111"/>
          </a:xfrm>
          <a:custGeom>
            <a:avLst/>
            <a:gdLst>
              <a:gd name="T0" fmla="*/ 0 w 21600"/>
              <a:gd name="T1" fmla="*/ 0 h 21600"/>
              <a:gd name="T2" fmla="*/ 50847745 w 21600"/>
              <a:gd name="T3" fmla="*/ 6461799 h 21600"/>
              <a:gd name="T4" fmla="*/ 0 w 21600"/>
              <a:gd name="T5" fmla="*/ 646179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tr-TR"/>
          </a:p>
        </p:txBody>
      </p:sp>
      <p:sp>
        <p:nvSpPr>
          <p:cNvPr id="26657" name="Text Box 33">
            <a:extLst>
              <a:ext uri="{FF2B5EF4-FFF2-40B4-BE49-F238E27FC236}">
                <a16:creationId xmlns:a16="http://schemas.microsoft.com/office/drawing/2014/main" id="{21943510-93CE-49CE-B3DC-26F870914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602" y="2550889"/>
            <a:ext cx="1367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75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26658" name="Arc 34">
            <a:extLst>
              <a:ext uri="{FF2B5EF4-FFF2-40B4-BE49-F238E27FC236}">
                <a16:creationId xmlns:a16="http://schemas.microsoft.com/office/drawing/2014/main" id="{74D557CE-288A-4971-8B58-2849941E56DB}"/>
              </a:ext>
            </a:extLst>
          </p:cNvPr>
          <p:cNvSpPr>
            <a:spLocks/>
          </p:cNvSpPr>
          <p:nvPr/>
        </p:nvSpPr>
        <p:spPr bwMode="auto">
          <a:xfrm rot="1510665" flipH="1">
            <a:off x="5154513" y="2451008"/>
            <a:ext cx="318867" cy="610572"/>
          </a:xfrm>
          <a:custGeom>
            <a:avLst/>
            <a:gdLst>
              <a:gd name="T0" fmla="*/ 0 w 21600"/>
              <a:gd name="T1" fmla="*/ 0 h 21600"/>
              <a:gd name="T2" fmla="*/ 172560114 w 21600"/>
              <a:gd name="T3" fmla="*/ 21570009 h 21600"/>
              <a:gd name="T4" fmla="*/ 0 w 21600"/>
              <a:gd name="T5" fmla="*/ 2157000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tr-TR"/>
          </a:p>
        </p:txBody>
      </p:sp>
      <p:sp>
        <p:nvSpPr>
          <p:cNvPr id="26659" name="Text Box 35">
            <a:extLst>
              <a:ext uri="{FF2B5EF4-FFF2-40B4-BE49-F238E27FC236}">
                <a16:creationId xmlns:a16="http://schemas.microsoft.com/office/drawing/2014/main" id="{010528CE-E265-431B-AC11-65571EFC2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226" y="2269075"/>
            <a:ext cx="1367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dirty="0">
                <a:sym typeface="Symbol" panose="05050102010706020507" pitchFamily="18" charset="2"/>
              </a:rPr>
              <a:t>105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9" grpId="0"/>
      <p:bldP spid="26657" grpId="0"/>
      <p:bldP spid="266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3C807AE6-B4EB-4557-9D74-59D73DE5E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620713"/>
            <a:ext cx="32575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Arc 7">
            <a:extLst>
              <a:ext uri="{FF2B5EF4-FFF2-40B4-BE49-F238E27FC236}">
                <a16:creationId xmlns:a16="http://schemas.microsoft.com/office/drawing/2014/main" id="{A7475BBC-E685-4E6B-A2CA-C3787AB425CC}"/>
              </a:ext>
            </a:extLst>
          </p:cNvPr>
          <p:cNvSpPr>
            <a:spLocks/>
          </p:cNvSpPr>
          <p:nvPr/>
        </p:nvSpPr>
        <p:spPr bwMode="auto">
          <a:xfrm>
            <a:off x="4478339" y="2237583"/>
            <a:ext cx="569911" cy="39687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172560114 h 21600"/>
              <a:gd name="T4" fmla="*/ 0 w 21600"/>
              <a:gd name="T5" fmla="*/ 17256011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tr-TR"/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4383E084-7675-4C46-94CE-5E18B2395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1736726"/>
            <a:ext cx="43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?</a:t>
            </a: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D32A7B81-96A8-4C24-95B1-D3D09ABA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736726"/>
            <a:ext cx="86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= 65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53872E86-2BAB-4674-803A-22B2931A3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981076"/>
            <a:ext cx="865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90</a:t>
            </a:r>
          </a:p>
        </p:txBody>
      </p:sp>
      <p:sp>
        <p:nvSpPr>
          <p:cNvPr id="27659" name="Text Box 11">
            <a:extLst>
              <a:ext uri="{FF2B5EF4-FFF2-40B4-BE49-F238E27FC236}">
                <a16:creationId xmlns:a16="http://schemas.microsoft.com/office/drawing/2014/main" id="{0BAE7936-334A-4F2D-83B3-A53184CCE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950" y="1254126"/>
            <a:ext cx="86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25</a:t>
            </a: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79575536-140A-429A-9B4E-CB790BBCA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1751" y="1628775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0F81DE5A-DAAA-4855-BB58-194432BBD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155733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2FD9C7C3-C730-4DD3-9B5E-D454F199F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1592264"/>
            <a:ext cx="865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65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7" grpId="0"/>
      <p:bldP spid="27658" grpId="0"/>
      <p:bldP spid="27659" grpId="0"/>
      <p:bldP spid="276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6634449A-9506-4A8C-9AC3-66AE4F0D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93689"/>
            <a:ext cx="3186112" cy="24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Resim 3" descr="Ekran Kırpma">
            <a:extLst>
              <a:ext uri="{FF2B5EF4-FFF2-40B4-BE49-F238E27FC236}">
                <a16:creationId xmlns:a16="http://schemas.microsoft.com/office/drawing/2014/main" id="{9CACDB7B-2B1E-4A2A-B271-6FFF9774A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1" y="374651"/>
            <a:ext cx="6320722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86F7505-C87B-4DB7-B0ED-108D31666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0638" cy="26292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EEDF40A-6B42-4245-B96B-01FA14F07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64" y="180290"/>
            <a:ext cx="6982799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86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8E803034-DDEA-4FA6-AEA7-B09BE693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3514"/>
            <a:ext cx="11462086" cy="225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5712245B-FDAB-4F18-BEE4-21EA1FBA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185738"/>
            <a:ext cx="10799377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4F448A8-243F-42DB-8299-194C341AC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17" y="171296"/>
            <a:ext cx="7554504" cy="32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4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D800EF2-19AC-4806-8196-EFBC05BFED4E}"/>
              </a:ext>
            </a:extLst>
          </p:cNvPr>
          <p:cNvSpPr txBox="1"/>
          <p:nvPr/>
        </p:nvSpPr>
        <p:spPr>
          <a:xfrm>
            <a:off x="190500" y="284613"/>
            <a:ext cx="11468100" cy="136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Biri, diğerinin bütünleri olan iki açıdan büyük olanın ölçü­sü, küçük olanın ölçüsünün 5 katıdır.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Buna göre, küçük açının ölçüsü kaç derecedir?</a:t>
            </a:r>
            <a:endParaRPr lang="tr-T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08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97937FC-89FD-48BC-9796-7C18A4FDB4ED}"/>
              </a:ext>
            </a:extLst>
          </p:cNvPr>
          <p:cNvSpPr txBox="1"/>
          <p:nvPr/>
        </p:nvSpPr>
        <p:spPr>
          <a:xfrm>
            <a:off x="247650" y="179838"/>
            <a:ext cx="10953750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Tümler iki açıdan büyük olan, küçük olanından 24° fazladır.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Buna göre, büyük açının bütünleri kaç derecedir?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89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265B236-42AF-4249-B617-8EE5E59AE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6" y="823799"/>
            <a:ext cx="7926134" cy="125265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77A138C-0BFB-4B94-92B8-7C4B6D8538B7}"/>
              </a:ext>
            </a:extLst>
          </p:cNvPr>
          <p:cNvSpPr txBox="1"/>
          <p:nvPr/>
        </p:nvSpPr>
        <p:spPr>
          <a:xfrm>
            <a:off x="4229100" y="0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/>
              <a:t>TERS AÇILAR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C4A7FED-9F27-4220-87F3-3AA5E16E3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362" y="542522"/>
            <a:ext cx="3229426" cy="28864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E75C1B1-F491-4B55-9EEB-E3EBB06AA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2" y="2533485"/>
            <a:ext cx="4353533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8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1F579DD5-C724-46A1-86E3-1FE76B9F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7338"/>
            <a:ext cx="333216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rc 5">
            <a:extLst>
              <a:ext uri="{FF2B5EF4-FFF2-40B4-BE49-F238E27FC236}">
                <a16:creationId xmlns:a16="http://schemas.microsoft.com/office/drawing/2014/main" id="{8A8E34CB-6335-4478-AE41-58E61D4BB6BC}"/>
              </a:ext>
            </a:extLst>
          </p:cNvPr>
          <p:cNvSpPr>
            <a:spLocks/>
          </p:cNvSpPr>
          <p:nvPr/>
        </p:nvSpPr>
        <p:spPr bwMode="auto">
          <a:xfrm rot="20153218">
            <a:off x="3282950" y="1847850"/>
            <a:ext cx="928688" cy="358775"/>
          </a:xfrm>
          <a:custGeom>
            <a:avLst/>
            <a:gdLst>
              <a:gd name="T0" fmla="*/ 0 w 30969"/>
              <a:gd name="T1" fmla="*/ 9797431 h 21600"/>
              <a:gd name="T2" fmla="*/ 835132033 w 30969"/>
              <a:gd name="T3" fmla="*/ 98982634 h 21600"/>
              <a:gd name="T4" fmla="*/ 252650696 w 30969"/>
              <a:gd name="T5" fmla="*/ 98982634 h 21600"/>
              <a:gd name="T6" fmla="*/ 0 60000 65536"/>
              <a:gd name="T7" fmla="*/ 0 60000 65536"/>
              <a:gd name="T8" fmla="*/ 0 60000 65536"/>
              <a:gd name="T9" fmla="*/ 0 w 30969"/>
              <a:gd name="T10" fmla="*/ 0 h 21600"/>
              <a:gd name="T11" fmla="*/ 30969 w 3096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969" h="21600" fill="none" extrusionOk="0">
                <a:moveTo>
                  <a:pt x="-1" y="2137"/>
                </a:moveTo>
                <a:cubicBezTo>
                  <a:pt x="2922" y="730"/>
                  <a:pt x="6125" y="-1"/>
                  <a:pt x="9369" y="0"/>
                </a:cubicBezTo>
                <a:cubicBezTo>
                  <a:pt x="21298" y="0"/>
                  <a:pt x="30969" y="9670"/>
                  <a:pt x="30969" y="21600"/>
                </a:cubicBezTo>
              </a:path>
              <a:path w="30969" h="21600" stroke="0" extrusionOk="0">
                <a:moveTo>
                  <a:pt x="-1" y="2137"/>
                </a:moveTo>
                <a:cubicBezTo>
                  <a:pt x="2922" y="730"/>
                  <a:pt x="6125" y="-1"/>
                  <a:pt x="9369" y="0"/>
                </a:cubicBezTo>
                <a:cubicBezTo>
                  <a:pt x="21298" y="0"/>
                  <a:pt x="30969" y="9670"/>
                  <a:pt x="30969" y="21600"/>
                </a:cubicBezTo>
                <a:lnTo>
                  <a:pt x="9369" y="21600"/>
                </a:lnTo>
                <a:lnTo>
                  <a:pt x="-1" y="2137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B1418917-27AE-4544-82E8-2439EA5A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519238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110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25" name="Arc 7">
            <a:extLst>
              <a:ext uri="{FF2B5EF4-FFF2-40B4-BE49-F238E27FC236}">
                <a16:creationId xmlns:a16="http://schemas.microsoft.com/office/drawing/2014/main" id="{157B1178-DF55-4D12-BF01-6B33AB263002}"/>
              </a:ext>
            </a:extLst>
          </p:cNvPr>
          <p:cNvSpPr>
            <a:spLocks/>
          </p:cNvSpPr>
          <p:nvPr/>
        </p:nvSpPr>
        <p:spPr bwMode="auto">
          <a:xfrm rot="7469829">
            <a:off x="3514726" y="2024062"/>
            <a:ext cx="773112" cy="1249363"/>
          </a:xfrm>
          <a:custGeom>
            <a:avLst/>
            <a:gdLst>
              <a:gd name="T0" fmla="*/ 0 w 30878"/>
              <a:gd name="T1" fmla="*/ 189801836 h 27813"/>
              <a:gd name="T2" fmla="*/ 470320850 w 30878"/>
              <a:gd name="T3" fmla="*/ 2147483647 h 27813"/>
              <a:gd name="T4" fmla="*/ 145624301 w 30878"/>
              <a:gd name="T5" fmla="*/ 1957834609 h 27813"/>
              <a:gd name="T6" fmla="*/ 0 60000 65536"/>
              <a:gd name="T7" fmla="*/ 0 60000 65536"/>
              <a:gd name="T8" fmla="*/ 0 60000 65536"/>
              <a:gd name="T9" fmla="*/ 0 w 30878"/>
              <a:gd name="T10" fmla="*/ 0 h 27813"/>
              <a:gd name="T11" fmla="*/ 30878 w 30878"/>
              <a:gd name="T12" fmla="*/ 27813 h 278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878" h="27813" fill="none" extrusionOk="0">
                <a:moveTo>
                  <a:pt x="0" y="2094"/>
                </a:moveTo>
                <a:cubicBezTo>
                  <a:pt x="2898" y="715"/>
                  <a:pt x="6068" y="-1"/>
                  <a:pt x="9278" y="0"/>
                </a:cubicBezTo>
                <a:cubicBezTo>
                  <a:pt x="21207" y="0"/>
                  <a:pt x="30878" y="9670"/>
                  <a:pt x="30878" y="21600"/>
                </a:cubicBezTo>
                <a:cubicBezTo>
                  <a:pt x="30878" y="23704"/>
                  <a:pt x="30570" y="25797"/>
                  <a:pt x="29965" y="27813"/>
                </a:cubicBezTo>
              </a:path>
              <a:path w="30878" h="27813" stroke="0" extrusionOk="0">
                <a:moveTo>
                  <a:pt x="0" y="2094"/>
                </a:moveTo>
                <a:cubicBezTo>
                  <a:pt x="2898" y="715"/>
                  <a:pt x="6068" y="-1"/>
                  <a:pt x="9278" y="0"/>
                </a:cubicBezTo>
                <a:cubicBezTo>
                  <a:pt x="21207" y="0"/>
                  <a:pt x="30878" y="9670"/>
                  <a:pt x="30878" y="21600"/>
                </a:cubicBezTo>
                <a:cubicBezTo>
                  <a:pt x="30878" y="23704"/>
                  <a:pt x="30570" y="25797"/>
                  <a:pt x="29965" y="27813"/>
                </a:cubicBezTo>
                <a:lnTo>
                  <a:pt x="9278" y="21600"/>
                </a:lnTo>
                <a:lnTo>
                  <a:pt x="0" y="209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ED3FC42C-22A9-4A27-91E6-224EADD47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960688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?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CDD77A68-6D73-4907-A076-753A96EE3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63" y="3032125"/>
            <a:ext cx="935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=110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A890E181-B67F-4BB9-A8DD-D457E1598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557338"/>
            <a:ext cx="2376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TERS AÇILAR</a:t>
            </a:r>
            <a:endParaRPr lang="tr-TR" altLang="tr-TR">
              <a:sym typeface="Symbol" panose="05050102010706020507" pitchFamily="18" charset="2"/>
            </a:endParaRPr>
          </a:p>
        </p:txBody>
      </p:sp>
      <p:sp>
        <p:nvSpPr>
          <p:cNvPr id="29" name="Arc 11">
            <a:extLst>
              <a:ext uri="{FF2B5EF4-FFF2-40B4-BE49-F238E27FC236}">
                <a16:creationId xmlns:a16="http://schemas.microsoft.com/office/drawing/2014/main" id="{51A23240-80A2-4291-86B3-072BB199F850}"/>
              </a:ext>
            </a:extLst>
          </p:cNvPr>
          <p:cNvSpPr>
            <a:spLocks/>
          </p:cNvSpPr>
          <p:nvPr/>
        </p:nvSpPr>
        <p:spPr bwMode="auto">
          <a:xfrm rot="19432373" flipH="1">
            <a:off x="2835275" y="1949450"/>
            <a:ext cx="701675" cy="633413"/>
          </a:xfrm>
          <a:custGeom>
            <a:avLst/>
            <a:gdLst>
              <a:gd name="T0" fmla="*/ 403815106 w 21175"/>
              <a:gd name="T1" fmla="*/ 0 h 18531"/>
              <a:gd name="T2" fmla="*/ 770479643 w 21175"/>
              <a:gd name="T3" fmla="*/ 569726811 h 18531"/>
              <a:gd name="T4" fmla="*/ 0 w 21175"/>
              <a:gd name="T5" fmla="*/ 740053655 h 18531"/>
              <a:gd name="T6" fmla="*/ 0 60000 65536"/>
              <a:gd name="T7" fmla="*/ 0 60000 65536"/>
              <a:gd name="T8" fmla="*/ 0 60000 65536"/>
              <a:gd name="T9" fmla="*/ 0 w 21175"/>
              <a:gd name="T10" fmla="*/ 0 h 18531"/>
              <a:gd name="T11" fmla="*/ 21175 w 21175"/>
              <a:gd name="T12" fmla="*/ 18531 h 18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75" h="18531" fill="none" extrusionOk="0">
                <a:moveTo>
                  <a:pt x="11097" y="0"/>
                </a:moveTo>
                <a:cubicBezTo>
                  <a:pt x="16315" y="3124"/>
                  <a:pt x="19973" y="8304"/>
                  <a:pt x="21174" y="14266"/>
                </a:cubicBezTo>
              </a:path>
              <a:path w="21175" h="18531" stroke="0" extrusionOk="0">
                <a:moveTo>
                  <a:pt x="11097" y="0"/>
                </a:moveTo>
                <a:cubicBezTo>
                  <a:pt x="16315" y="3124"/>
                  <a:pt x="19973" y="8304"/>
                  <a:pt x="21174" y="14266"/>
                </a:cubicBezTo>
                <a:lnTo>
                  <a:pt x="0" y="18531"/>
                </a:lnTo>
                <a:lnTo>
                  <a:pt x="11097" y="0"/>
                </a:lnTo>
                <a:close/>
              </a:path>
            </a:pathLst>
          </a:custGeom>
          <a:solidFill>
            <a:schemeClr val="hlink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0D18DF5B-937E-4ECE-9766-B02B6A6CA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168525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70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31" name="Arc 16">
            <a:extLst>
              <a:ext uri="{FF2B5EF4-FFF2-40B4-BE49-F238E27FC236}">
                <a16:creationId xmlns:a16="http://schemas.microsoft.com/office/drawing/2014/main" id="{D3B2EDC1-0495-4FD5-BCCD-7E135DC5D131}"/>
              </a:ext>
            </a:extLst>
          </p:cNvPr>
          <p:cNvSpPr>
            <a:spLocks/>
          </p:cNvSpPr>
          <p:nvPr/>
        </p:nvSpPr>
        <p:spPr bwMode="auto">
          <a:xfrm rot="2147603">
            <a:off x="3938588" y="1930400"/>
            <a:ext cx="720725" cy="619125"/>
          </a:xfrm>
          <a:custGeom>
            <a:avLst/>
            <a:gdLst>
              <a:gd name="T0" fmla="*/ 326083436 w 21165"/>
              <a:gd name="T1" fmla="*/ 0 h 19959"/>
              <a:gd name="T2" fmla="*/ 835741983 w 21165"/>
              <a:gd name="T3" fmla="*/ 466975287 h 19959"/>
              <a:gd name="T4" fmla="*/ 0 w 21165"/>
              <a:gd name="T5" fmla="*/ 595740972 h 19959"/>
              <a:gd name="T6" fmla="*/ 0 60000 65536"/>
              <a:gd name="T7" fmla="*/ 0 60000 65536"/>
              <a:gd name="T8" fmla="*/ 0 60000 65536"/>
              <a:gd name="T9" fmla="*/ 0 w 21165"/>
              <a:gd name="T10" fmla="*/ 0 h 19959"/>
              <a:gd name="T11" fmla="*/ 21165 w 21165"/>
              <a:gd name="T12" fmla="*/ 19959 h 199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65" h="19959" fill="none" extrusionOk="0">
                <a:moveTo>
                  <a:pt x="8258" y="-1"/>
                </a:moveTo>
                <a:cubicBezTo>
                  <a:pt x="14893" y="2745"/>
                  <a:pt x="19730" y="8608"/>
                  <a:pt x="21164" y="15645"/>
                </a:cubicBezTo>
              </a:path>
              <a:path w="21165" h="19959" stroke="0" extrusionOk="0">
                <a:moveTo>
                  <a:pt x="8258" y="-1"/>
                </a:moveTo>
                <a:cubicBezTo>
                  <a:pt x="14893" y="2745"/>
                  <a:pt x="19730" y="8608"/>
                  <a:pt x="21164" y="15645"/>
                </a:cubicBezTo>
                <a:lnTo>
                  <a:pt x="0" y="19959"/>
                </a:lnTo>
                <a:lnTo>
                  <a:pt x="8258" y="-1"/>
                </a:lnTo>
                <a:close/>
              </a:path>
            </a:pathLst>
          </a:custGeom>
          <a:solidFill>
            <a:schemeClr val="hlink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79D11C42-EE6B-42E0-8475-765122E82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60575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70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1CC83A5E-C668-4C87-8F4C-F407BEFCD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186238"/>
            <a:ext cx="333216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rc 28">
            <a:extLst>
              <a:ext uri="{FF2B5EF4-FFF2-40B4-BE49-F238E27FC236}">
                <a16:creationId xmlns:a16="http://schemas.microsoft.com/office/drawing/2014/main" id="{A488E3CE-3A91-4681-98FE-7D9D6CCC09FA}"/>
              </a:ext>
            </a:extLst>
          </p:cNvPr>
          <p:cNvSpPr>
            <a:spLocks/>
          </p:cNvSpPr>
          <p:nvPr/>
        </p:nvSpPr>
        <p:spPr bwMode="auto">
          <a:xfrm rot="20153218">
            <a:off x="3816350" y="4467225"/>
            <a:ext cx="928688" cy="358775"/>
          </a:xfrm>
          <a:custGeom>
            <a:avLst/>
            <a:gdLst>
              <a:gd name="T0" fmla="*/ 0 w 30969"/>
              <a:gd name="T1" fmla="*/ 9797431 h 21600"/>
              <a:gd name="T2" fmla="*/ 835132033 w 30969"/>
              <a:gd name="T3" fmla="*/ 98982634 h 21600"/>
              <a:gd name="T4" fmla="*/ 252650696 w 30969"/>
              <a:gd name="T5" fmla="*/ 98982634 h 21600"/>
              <a:gd name="T6" fmla="*/ 0 60000 65536"/>
              <a:gd name="T7" fmla="*/ 0 60000 65536"/>
              <a:gd name="T8" fmla="*/ 0 60000 65536"/>
              <a:gd name="T9" fmla="*/ 0 w 30969"/>
              <a:gd name="T10" fmla="*/ 0 h 21600"/>
              <a:gd name="T11" fmla="*/ 30969 w 3096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969" h="21600" fill="none" extrusionOk="0">
                <a:moveTo>
                  <a:pt x="-1" y="2137"/>
                </a:moveTo>
                <a:cubicBezTo>
                  <a:pt x="2922" y="730"/>
                  <a:pt x="6125" y="-1"/>
                  <a:pt x="9369" y="0"/>
                </a:cubicBezTo>
                <a:cubicBezTo>
                  <a:pt x="21298" y="0"/>
                  <a:pt x="30969" y="9670"/>
                  <a:pt x="30969" y="21600"/>
                </a:cubicBezTo>
              </a:path>
              <a:path w="30969" h="21600" stroke="0" extrusionOk="0">
                <a:moveTo>
                  <a:pt x="-1" y="2137"/>
                </a:moveTo>
                <a:cubicBezTo>
                  <a:pt x="2922" y="730"/>
                  <a:pt x="6125" y="-1"/>
                  <a:pt x="9369" y="0"/>
                </a:cubicBezTo>
                <a:cubicBezTo>
                  <a:pt x="21298" y="0"/>
                  <a:pt x="30969" y="9670"/>
                  <a:pt x="30969" y="21600"/>
                </a:cubicBezTo>
                <a:lnTo>
                  <a:pt x="9369" y="21600"/>
                </a:lnTo>
                <a:lnTo>
                  <a:pt x="-1" y="2137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5" name="Arc 29">
            <a:extLst>
              <a:ext uri="{FF2B5EF4-FFF2-40B4-BE49-F238E27FC236}">
                <a16:creationId xmlns:a16="http://schemas.microsoft.com/office/drawing/2014/main" id="{0ACB4D5A-A2C0-4E04-B3C2-F8D7E0E25CE6}"/>
              </a:ext>
            </a:extLst>
          </p:cNvPr>
          <p:cNvSpPr>
            <a:spLocks/>
          </p:cNvSpPr>
          <p:nvPr/>
        </p:nvSpPr>
        <p:spPr bwMode="auto">
          <a:xfrm rot="19122960" flipH="1">
            <a:off x="3657600" y="4627563"/>
            <a:ext cx="433388" cy="490537"/>
          </a:xfrm>
          <a:custGeom>
            <a:avLst/>
            <a:gdLst>
              <a:gd name="T0" fmla="*/ 123021589 w 21175"/>
              <a:gd name="T1" fmla="*/ 0 h 16146"/>
              <a:gd name="T2" fmla="*/ 181544790 w 21175"/>
              <a:gd name="T3" fmla="*/ 333176157 h 16146"/>
              <a:gd name="T4" fmla="*/ 0 w 21175"/>
              <a:gd name="T5" fmla="*/ 452778107 h 16146"/>
              <a:gd name="T6" fmla="*/ 0 60000 65536"/>
              <a:gd name="T7" fmla="*/ 0 60000 65536"/>
              <a:gd name="T8" fmla="*/ 0 60000 65536"/>
              <a:gd name="T9" fmla="*/ 0 w 21175"/>
              <a:gd name="T10" fmla="*/ 0 h 16146"/>
              <a:gd name="T11" fmla="*/ 21175 w 21175"/>
              <a:gd name="T12" fmla="*/ 16146 h 16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75" h="16146" fill="none" extrusionOk="0">
                <a:moveTo>
                  <a:pt x="14348" y="0"/>
                </a:moveTo>
                <a:cubicBezTo>
                  <a:pt x="17853" y="3114"/>
                  <a:pt x="20249" y="7284"/>
                  <a:pt x="21174" y="11881"/>
                </a:cubicBezTo>
              </a:path>
              <a:path w="21175" h="16146" stroke="0" extrusionOk="0">
                <a:moveTo>
                  <a:pt x="14348" y="0"/>
                </a:moveTo>
                <a:cubicBezTo>
                  <a:pt x="17853" y="3114"/>
                  <a:pt x="20249" y="7284"/>
                  <a:pt x="21174" y="11881"/>
                </a:cubicBezTo>
                <a:lnTo>
                  <a:pt x="0" y="16146"/>
                </a:lnTo>
                <a:lnTo>
                  <a:pt x="14348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id="{77792E33-0B59-4CE9-B659-D15B664D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11162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110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37" name="Text Box 31">
            <a:extLst>
              <a:ext uri="{FF2B5EF4-FFF2-40B4-BE49-F238E27FC236}">
                <a16:creationId xmlns:a16="http://schemas.microsoft.com/office/drawing/2014/main" id="{888F5F79-F4D6-48BA-A239-39F4113E4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797425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70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38" name="Arc 32">
            <a:extLst>
              <a:ext uri="{FF2B5EF4-FFF2-40B4-BE49-F238E27FC236}">
                <a16:creationId xmlns:a16="http://schemas.microsoft.com/office/drawing/2014/main" id="{EE90752B-4A32-468B-89D0-B4FEA1092577}"/>
              </a:ext>
            </a:extLst>
          </p:cNvPr>
          <p:cNvSpPr>
            <a:spLocks/>
          </p:cNvSpPr>
          <p:nvPr/>
        </p:nvSpPr>
        <p:spPr bwMode="auto">
          <a:xfrm rot="18234976">
            <a:off x="3586163" y="4357688"/>
            <a:ext cx="1092200" cy="850900"/>
          </a:xfrm>
          <a:custGeom>
            <a:avLst/>
            <a:gdLst>
              <a:gd name="T0" fmla="*/ 0 w 40203"/>
              <a:gd name="T1" fmla="*/ 193707731 h 32329"/>
              <a:gd name="T2" fmla="*/ 748896245 w 40203"/>
              <a:gd name="T3" fmla="*/ 589455507 h 32329"/>
              <a:gd name="T4" fmla="*/ 373004488 w 40203"/>
              <a:gd name="T5" fmla="*/ 393833731 h 32329"/>
              <a:gd name="T6" fmla="*/ 0 60000 65536"/>
              <a:gd name="T7" fmla="*/ 0 60000 65536"/>
              <a:gd name="T8" fmla="*/ 0 60000 65536"/>
              <a:gd name="T9" fmla="*/ 0 w 40203"/>
              <a:gd name="T10" fmla="*/ 0 h 32329"/>
              <a:gd name="T11" fmla="*/ 40203 w 40203"/>
              <a:gd name="T12" fmla="*/ 32329 h 323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203" h="32329" fill="none" extrusionOk="0">
                <a:moveTo>
                  <a:pt x="-1" y="10623"/>
                </a:moveTo>
                <a:cubicBezTo>
                  <a:pt x="3884" y="4040"/>
                  <a:pt x="10958" y="-1"/>
                  <a:pt x="18603" y="0"/>
                </a:cubicBezTo>
                <a:cubicBezTo>
                  <a:pt x="30532" y="0"/>
                  <a:pt x="40203" y="9670"/>
                  <a:pt x="40203" y="21600"/>
                </a:cubicBezTo>
                <a:cubicBezTo>
                  <a:pt x="40203" y="25363"/>
                  <a:pt x="39219" y="29062"/>
                  <a:pt x="37349" y="32328"/>
                </a:cubicBezTo>
              </a:path>
              <a:path w="40203" h="32329" stroke="0" extrusionOk="0">
                <a:moveTo>
                  <a:pt x="-1" y="10623"/>
                </a:moveTo>
                <a:cubicBezTo>
                  <a:pt x="3884" y="4040"/>
                  <a:pt x="10958" y="-1"/>
                  <a:pt x="18603" y="0"/>
                </a:cubicBezTo>
                <a:cubicBezTo>
                  <a:pt x="30532" y="0"/>
                  <a:pt x="40203" y="9670"/>
                  <a:pt x="40203" y="21600"/>
                </a:cubicBezTo>
                <a:cubicBezTo>
                  <a:pt x="40203" y="25363"/>
                  <a:pt x="39219" y="29062"/>
                  <a:pt x="37349" y="32328"/>
                </a:cubicBezTo>
                <a:lnTo>
                  <a:pt x="18603" y="21600"/>
                </a:lnTo>
                <a:lnTo>
                  <a:pt x="-1" y="10623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9" name="Text Box 33">
            <a:extLst>
              <a:ext uri="{FF2B5EF4-FFF2-40B4-BE49-F238E27FC236}">
                <a16:creationId xmlns:a16="http://schemas.microsoft.com/office/drawing/2014/main" id="{10331096-E5BD-4AE4-9C21-FA43E748F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006850"/>
            <a:ext cx="2376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KOMŞU BÜTÜNLER AÇILAR</a:t>
            </a:r>
          </a:p>
        </p:txBody>
      </p:sp>
      <p:sp>
        <p:nvSpPr>
          <p:cNvPr id="40" name="Arc 34">
            <a:extLst>
              <a:ext uri="{FF2B5EF4-FFF2-40B4-BE49-F238E27FC236}">
                <a16:creationId xmlns:a16="http://schemas.microsoft.com/office/drawing/2014/main" id="{A2E877B5-47A0-44ED-B495-A2BF5F67485E}"/>
              </a:ext>
            </a:extLst>
          </p:cNvPr>
          <p:cNvSpPr>
            <a:spLocks/>
          </p:cNvSpPr>
          <p:nvPr/>
        </p:nvSpPr>
        <p:spPr bwMode="auto">
          <a:xfrm rot="3945997">
            <a:off x="4390740" y="4658739"/>
            <a:ext cx="274802" cy="449822"/>
          </a:xfrm>
          <a:custGeom>
            <a:avLst/>
            <a:gdLst>
              <a:gd name="T0" fmla="*/ 0 w 21607"/>
              <a:gd name="T1" fmla="*/ 714585 h 21600"/>
              <a:gd name="T2" fmla="*/ 98918520 w 21607"/>
              <a:gd name="T3" fmla="*/ 276651820 h 21600"/>
              <a:gd name="T4" fmla="*/ 5800426 w 21607"/>
              <a:gd name="T5" fmla="*/ 416976117 h 21600"/>
              <a:gd name="T6" fmla="*/ 0 60000 65536"/>
              <a:gd name="T7" fmla="*/ 0 60000 65536"/>
              <a:gd name="T8" fmla="*/ 0 60000 65536"/>
              <a:gd name="T9" fmla="*/ 0 w 21607"/>
              <a:gd name="T10" fmla="*/ 0 h 21600"/>
              <a:gd name="T11" fmla="*/ 21607 w 216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7" h="21600" fill="none" extrusionOk="0">
                <a:moveTo>
                  <a:pt x="0" y="37"/>
                </a:moveTo>
                <a:cubicBezTo>
                  <a:pt x="421" y="12"/>
                  <a:pt x="844" y="-1"/>
                  <a:pt x="1267" y="0"/>
                </a:cubicBezTo>
                <a:cubicBezTo>
                  <a:pt x="10393" y="0"/>
                  <a:pt x="18535" y="5736"/>
                  <a:pt x="21607" y="14330"/>
                </a:cubicBezTo>
              </a:path>
              <a:path w="21607" h="21600" stroke="0" extrusionOk="0">
                <a:moveTo>
                  <a:pt x="0" y="37"/>
                </a:moveTo>
                <a:cubicBezTo>
                  <a:pt x="421" y="12"/>
                  <a:pt x="844" y="-1"/>
                  <a:pt x="1267" y="0"/>
                </a:cubicBezTo>
                <a:cubicBezTo>
                  <a:pt x="10393" y="0"/>
                  <a:pt x="18535" y="5736"/>
                  <a:pt x="21607" y="14330"/>
                </a:cubicBezTo>
                <a:lnTo>
                  <a:pt x="1267" y="21600"/>
                </a:lnTo>
                <a:lnTo>
                  <a:pt x="0" y="37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tr-TR"/>
          </a:p>
        </p:txBody>
      </p:sp>
      <p:sp>
        <p:nvSpPr>
          <p:cNvPr id="41" name="Arc 35">
            <a:extLst>
              <a:ext uri="{FF2B5EF4-FFF2-40B4-BE49-F238E27FC236}">
                <a16:creationId xmlns:a16="http://schemas.microsoft.com/office/drawing/2014/main" id="{B7EADB80-77CC-4D34-9475-DA4DE18B06DE}"/>
              </a:ext>
            </a:extLst>
          </p:cNvPr>
          <p:cNvSpPr>
            <a:spLocks/>
          </p:cNvSpPr>
          <p:nvPr/>
        </p:nvSpPr>
        <p:spPr bwMode="auto">
          <a:xfrm rot="9397300">
            <a:off x="3879055" y="4971110"/>
            <a:ext cx="661236" cy="261942"/>
          </a:xfrm>
          <a:custGeom>
            <a:avLst/>
            <a:gdLst>
              <a:gd name="T0" fmla="*/ 0 w 34373"/>
              <a:gd name="T1" fmla="*/ 9844645 h 21600"/>
              <a:gd name="T2" fmla="*/ 438690134 w 34373"/>
              <a:gd name="T3" fmla="*/ 50847209 h 21600"/>
              <a:gd name="T4" fmla="*/ 163017268 w 34373"/>
              <a:gd name="T5" fmla="*/ 50847209 h 21600"/>
              <a:gd name="T6" fmla="*/ 0 60000 65536"/>
              <a:gd name="T7" fmla="*/ 0 60000 65536"/>
              <a:gd name="T8" fmla="*/ 0 60000 65536"/>
              <a:gd name="T9" fmla="*/ 0 w 34373"/>
              <a:gd name="T10" fmla="*/ 0 h 21600"/>
              <a:gd name="T11" fmla="*/ 34373 w 3437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373" h="21600" fill="none" extrusionOk="0">
                <a:moveTo>
                  <a:pt x="-1" y="4181"/>
                </a:moveTo>
                <a:cubicBezTo>
                  <a:pt x="3704" y="1464"/>
                  <a:pt x="8178" y="-1"/>
                  <a:pt x="12773" y="0"/>
                </a:cubicBezTo>
                <a:cubicBezTo>
                  <a:pt x="24702" y="0"/>
                  <a:pt x="34373" y="9670"/>
                  <a:pt x="34373" y="21600"/>
                </a:cubicBezTo>
              </a:path>
              <a:path w="34373" h="21600" stroke="0" extrusionOk="0">
                <a:moveTo>
                  <a:pt x="-1" y="4181"/>
                </a:moveTo>
                <a:cubicBezTo>
                  <a:pt x="3704" y="1464"/>
                  <a:pt x="8178" y="-1"/>
                  <a:pt x="12773" y="0"/>
                </a:cubicBezTo>
                <a:cubicBezTo>
                  <a:pt x="24702" y="0"/>
                  <a:pt x="34373" y="9670"/>
                  <a:pt x="34373" y="21600"/>
                </a:cubicBezTo>
                <a:lnTo>
                  <a:pt x="12773" y="21600"/>
                </a:lnTo>
                <a:lnTo>
                  <a:pt x="-1" y="4181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30" grpId="0"/>
      <p:bldP spid="32" grpId="0"/>
      <p:bldP spid="36" grpId="0"/>
      <p:bldP spid="37" grpId="0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2334632-9683-4D08-8CD5-50A1A17C3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4" y="504749"/>
            <a:ext cx="7030431" cy="108600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5005161-4015-4CDC-A5A1-841F27E7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65" y="128459"/>
            <a:ext cx="4620270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6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54B54F2D-ED04-4544-A86B-5F417F6D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465324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F3C865FB-7A3B-43A5-BCFE-546366EF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0"/>
            <a:ext cx="1116618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D7CDE12-0DF9-400C-9EA8-C1F6A6F5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73" y="211871"/>
            <a:ext cx="7011378" cy="6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82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DB615BD4-6CAE-4A73-8900-C4B694FC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/>
          <a:stretch/>
        </p:blipFill>
        <p:spPr bwMode="auto">
          <a:xfrm>
            <a:off x="180974" y="190499"/>
            <a:ext cx="11029591" cy="48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>
            <a:extLst>
              <a:ext uri="{FF2B5EF4-FFF2-40B4-BE49-F238E27FC236}">
                <a16:creationId xmlns:a16="http://schemas.microsoft.com/office/drawing/2014/main" id="{BF10B152-31EE-42F5-A5F4-5E22A980F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"/>
            <a:ext cx="1168755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9BAA42AE-6E2B-41FC-BEB2-AFB26D95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369857"/>
            <a:ext cx="5930899" cy="305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084B793E-5005-4FAF-988A-E978C4324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1832753"/>
            <a:ext cx="86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800" dirty="0">
                <a:solidFill>
                  <a:srgbClr val="FF0000"/>
                </a:solidFill>
              </a:rPr>
              <a:t>60</a:t>
            </a:r>
            <a:r>
              <a:rPr lang="tr-TR" altLang="tr-TR" sz="2800" dirty="0">
                <a:solidFill>
                  <a:srgbClr val="FF0000"/>
                </a:solidFill>
                <a:sym typeface="Symbol" panose="05050102010706020507" pitchFamily="18" charset="2"/>
              </a:rPr>
              <a:t>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c 14">
            <a:extLst>
              <a:ext uri="{FF2B5EF4-FFF2-40B4-BE49-F238E27FC236}">
                <a16:creationId xmlns:a16="http://schemas.microsoft.com/office/drawing/2014/main" id="{9B33DBA8-3699-4A4A-9D65-5BAC067F5390}"/>
              </a:ext>
            </a:extLst>
          </p:cNvPr>
          <p:cNvSpPr>
            <a:spLocks/>
          </p:cNvSpPr>
          <p:nvPr/>
        </p:nvSpPr>
        <p:spPr bwMode="auto">
          <a:xfrm rot="2861120">
            <a:off x="2496552" y="3026026"/>
            <a:ext cx="565150" cy="641350"/>
          </a:xfrm>
          <a:custGeom>
            <a:avLst/>
            <a:gdLst>
              <a:gd name="T0" fmla="*/ 1187712804 w 8114"/>
              <a:gd name="T1" fmla="*/ 0 h 21312"/>
              <a:gd name="T2" fmla="*/ 2147483647 w 8114"/>
              <a:gd name="T3" fmla="*/ 35265403 h 21312"/>
              <a:gd name="T4" fmla="*/ 0 w 8114"/>
              <a:gd name="T5" fmla="*/ 580813746 h 21312"/>
              <a:gd name="T6" fmla="*/ 0 60000 65536"/>
              <a:gd name="T7" fmla="*/ 0 60000 65536"/>
              <a:gd name="T8" fmla="*/ 0 60000 65536"/>
              <a:gd name="T9" fmla="*/ 0 w 8114"/>
              <a:gd name="T10" fmla="*/ 0 h 21312"/>
              <a:gd name="T11" fmla="*/ 8114 w 8114"/>
              <a:gd name="T12" fmla="*/ 21312 h 21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14" h="21312" fill="none" extrusionOk="0">
                <a:moveTo>
                  <a:pt x="3515" y="-1"/>
                </a:moveTo>
                <a:cubicBezTo>
                  <a:pt x="5091" y="259"/>
                  <a:pt x="6633" y="693"/>
                  <a:pt x="8114" y="1293"/>
                </a:cubicBezTo>
              </a:path>
              <a:path w="8114" h="21312" stroke="0" extrusionOk="0">
                <a:moveTo>
                  <a:pt x="3515" y="-1"/>
                </a:moveTo>
                <a:cubicBezTo>
                  <a:pt x="5091" y="259"/>
                  <a:pt x="6633" y="693"/>
                  <a:pt x="8114" y="1293"/>
                </a:cubicBezTo>
                <a:lnTo>
                  <a:pt x="0" y="21312"/>
                </a:lnTo>
                <a:lnTo>
                  <a:pt x="3515" y="-1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22" name="Arc 17">
            <a:extLst>
              <a:ext uri="{FF2B5EF4-FFF2-40B4-BE49-F238E27FC236}">
                <a16:creationId xmlns:a16="http://schemas.microsoft.com/office/drawing/2014/main" id="{70F6DF9A-7D5C-4B77-ACF6-0C44998B9E90}"/>
              </a:ext>
            </a:extLst>
          </p:cNvPr>
          <p:cNvSpPr>
            <a:spLocks/>
          </p:cNvSpPr>
          <p:nvPr/>
        </p:nvSpPr>
        <p:spPr bwMode="auto">
          <a:xfrm>
            <a:off x="2283827" y="2919663"/>
            <a:ext cx="508000" cy="431800"/>
          </a:xfrm>
          <a:custGeom>
            <a:avLst/>
            <a:gdLst>
              <a:gd name="T0" fmla="*/ 0 w 19015"/>
              <a:gd name="T1" fmla="*/ 0 h 21600"/>
              <a:gd name="T2" fmla="*/ 362575509 w 19015"/>
              <a:gd name="T3" fmla="*/ 90697971 h 21600"/>
              <a:gd name="T4" fmla="*/ 0 w 19015"/>
              <a:gd name="T5" fmla="*/ 172560114 h 21600"/>
              <a:gd name="T6" fmla="*/ 0 60000 65536"/>
              <a:gd name="T7" fmla="*/ 0 60000 65536"/>
              <a:gd name="T8" fmla="*/ 0 60000 65536"/>
              <a:gd name="T9" fmla="*/ 0 w 19015"/>
              <a:gd name="T10" fmla="*/ 0 h 21600"/>
              <a:gd name="T11" fmla="*/ 19015 w 1901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15" h="21600" fill="none" extrusionOk="0">
                <a:moveTo>
                  <a:pt x="-1" y="0"/>
                </a:moveTo>
                <a:cubicBezTo>
                  <a:pt x="7943" y="0"/>
                  <a:pt x="15246" y="4360"/>
                  <a:pt x="19014" y="11353"/>
                </a:cubicBezTo>
              </a:path>
              <a:path w="19015" h="21600" stroke="0" extrusionOk="0">
                <a:moveTo>
                  <a:pt x="-1" y="0"/>
                </a:moveTo>
                <a:cubicBezTo>
                  <a:pt x="7943" y="0"/>
                  <a:pt x="15246" y="4360"/>
                  <a:pt x="19014" y="1135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chemeClr val="folHlink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76A364D3-41EC-455D-8CB3-16AF037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8965" y="139951"/>
            <a:ext cx="8280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49263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 sz="2400"/>
              <a:t>Komşu ve tümler iki açıdan birinin ölçüsü diğerinin ölçüsünün 5 katından 18</a:t>
            </a:r>
            <a:r>
              <a:rPr lang="tr-TR" altLang="tr-TR" sz="2400">
                <a:sym typeface="Symbol" panose="05050102010706020507" pitchFamily="18" charset="2"/>
              </a:rPr>
              <a:t></a:t>
            </a:r>
            <a:r>
              <a:rPr lang="tr-TR" altLang="tr-TR" sz="2400"/>
              <a:t> fazladır. Bu</a:t>
            </a:r>
            <a:r>
              <a:rPr lang="tr-TR" altLang="tr-TR" sz="2400">
                <a:sym typeface="Symbol" panose="05050102010706020507" pitchFamily="18" charset="2"/>
              </a:rPr>
              <a:t> açıların ölçülerini bulunuz.</a:t>
            </a:r>
          </a:p>
        </p:txBody>
      </p:sp>
      <p:sp>
        <p:nvSpPr>
          <p:cNvPr id="24" name="Line 9">
            <a:extLst>
              <a:ext uri="{FF2B5EF4-FFF2-40B4-BE49-F238E27FC236}">
                <a16:creationId xmlns:a16="http://schemas.microsoft.com/office/drawing/2014/main" id="{36279BD7-D41A-472D-82F8-60A7F362E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9540" y="1797301"/>
            <a:ext cx="0" cy="158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1319D904-06D7-4B3B-9DBB-074E23761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9540" y="3381626"/>
            <a:ext cx="19446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2534BCBB-B7BA-4715-901A-66E0DC1BB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540" y="3092701"/>
            <a:ext cx="288925" cy="2889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0665881E-72B5-4DB7-A963-FA2B0FAA5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127" y="3021263"/>
            <a:ext cx="649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8" name="Line 13">
            <a:extLst>
              <a:ext uri="{FF2B5EF4-FFF2-40B4-BE49-F238E27FC236}">
                <a16:creationId xmlns:a16="http://schemas.microsoft.com/office/drawing/2014/main" id="{175C9624-AACA-4E07-9042-F7A0D9FBDD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9540" y="2589463"/>
            <a:ext cx="187325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9" name="Text Box 15">
            <a:extLst>
              <a:ext uri="{FF2B5EF4-FFF2-40B4-BE49-F238E27FC236}">
                <a16:creationId xmlns:a16="http://schemas.microsoft.com/office/drawing/2014/main" id="{B6BDFB0A-D294-4158-B056-CA247C5C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002" y="2976813"/>
            <a:ext cx="1154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olidFill>
                  <a:srgbClr val="FF3300"/>
                </a:solidFill>
                <a:sym typeface="Symbol" panose="05050102010706020507" pitchFamily="18" charset="2"/>
              </a:rPr>
              <a:t>1 KAT</a:t>
            </a: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2E034F9B-5656-43DB-8A3B-8C3857C30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265" y="2516438"/>
            <a:ext cx="158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olidFill>
                  <a:schemeClr val="folHlink"/>
                </a:solidFill>
                <a:sym typeface="Symbol" panose="05050102010706020507" pitchFamily="18" charset="2"/>
              </a:rPr>
              <a:t>5 KAT + 18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31FBE9BE-C72C-48D8-8C98-623C53860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540" y="3632451"/>
            <a:ext cx="158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olidFill>
                  <a:schemeClr val="folHlink"/>
                </a:solidFill>
                <a:sym typeface="Symbol" panose="05050102010706020507" pitchFamily="18" charset="2"/>
              </a:rPr>
              <a:t>5 KAT + 18</a:t>
            </a: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AF29945A-154A-4110-8030-D9886F9FE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277" y="3654676"/>
            <a:ext cx="158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olidFill>
                  <a:srgbClr val="FF3300"/>
                </a:solidFill>
                <a:sym typeface="Symbol" panose="05050102010706020507" pitchFamily="18" charset="2"/>
              </a:rPr>
              <a:t>+ 1 KAT =</a:t>
            </a:r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B5D5E509-A7CA-4351-B15F-C4F05367F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390" y="3632451"/>
            <a:ext cx="57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olidFill>
                  <a:schemeClr val="folHlink"/>
                </a:solidFill>
                <a:sym typeface="Symbol" panose="05050102010706020507" pitchFamily="18" charset="2"/>
              </a:rPr>
              <a:t>90</a:t>
            </a:r>
          </a:p>
        </p:txBody>
      </p:sp>
      <p:sp>
        <p:nvSpPr>
          <p:cNvPr id="34" name="Text Box 22">
            <a:extLst>
              <a:ext uri="{FF2B5EF4-FFF2-40B4-BE49-F238E27FC236}">
                <a16:creationId xmlns:a16="http://schemas.microsoft.com/office/drawing/2014/main" id="{F2442891-C3C3-4612-B8AD-8972570A7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540" y="4064251"/>
            <a:ext cx="2233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6 KAT + 18 = 90</a:t>
            </a:r>
          </a:p>
        </p:txBody>
      </p:sp>
      <p:sp>
        <p:nvSpPr>
          <p:cNvPr id="35" name="Text Box 23">
            <a:extLst>
              <a:ext uri="{FF2B5EF4-FFF2-40B4-BE49-F238E27FC236}">
                <a16:creationId xmlns:a16="http://schemas.microsoft.com/office/drawing/2014/main" id="{864E6A33-0B50-4D09-84D0-9C6F715F0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540" y="4496051"/>
            <a:ext cx="2233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6 KAT  = 90 - 18</a:t>
            </a:r>
          </a:p>
        </p:txBody>
      </p:sp>
      <p:sp>
        <p:nvSpPr>
          <p:cNvPr id="36" name="Text Box 24">
            <a:extLst>
              <a:ext uri="{FF2B5EF4-FFF2-40B4-BE49-F238E27FC236}">
                <a16:creationId xmlns:a16="http://schemas.microsoft.com/office/drawing/2014/main" id="{82AC9A19-428A-4084-9CC2-58B6443B3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540" y="4856413"/>
            <a:ext cx="2233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6 KAT  = 72</a:t>
            </a:r>
          </a:p>
        </p:txBody>
      </p:sp>
      <p:sp>
        <p:nvSpPr>
          <p:cNvPr id="37" name="Text Box 25">
            <a:extLst>
              <a:ext uri="{FF2B5EF4-FFF2-40B4-BE49-F238E27FC236}">
                <a16:creationId xmlns:a16="http://schemas.microsoft.com/office/drawing/2014/main" id="{B81005B2-AE26-41A7-BA76-D270F8251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540" y="5216776"/>
            <a:ext cx="2233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1 KAT  = 12</a:t>
            </a:r>
          </a:p>
        </p:txBody>
      </p:sp>
      <p:sp>
        <p:nvSpPr>
          <p:cNvPr id="38" name="Text Box 26">
            <a:extLst>
              <a:ext uri="{FF2B5EF4-FFF2-40B4-BE49-F238E27FC236}">
                <a16:creationId xmlns:a16="http://schemas.microsoft.com/office/drawing/2014/main" id="{40324D9A-1A1D-427F-9F26-78F214D7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927" y="4316663"/>
            <a:ext cx="1728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5 KAT + 18 = </a:t>
            </a:r>
          </a:p>
        </p:txBody>
      </p:sp>
      <p:sp>
        <p:nvSpPr>
          <p:cNvPr id="39" name="Text Box 27">
            <a:extLst>
              <a:ext uri="{FF2B5EF4-FFF2-40B4-BE49-F238E27FC236}">
                <a16:creationId xmlns:a16="http://schemas.microsoft.com/office/drawing/2014/main" id="{CC42C81A-307F-43BA-B4FA-333FF0C2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690" y="4316663"/>
            <a:ext cx="1944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5.12 + 18 = 78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33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7" grpId="0"/>
      <p:bldP spid="29" grpId="0"/>
      <p:bldP spid="29" grpId="1"/>
      <p:bldP spid="30" grpId="0"/>
      <p:bldP spid="30" grpId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992F7C17-41BC-46AF-8DFD-DA312139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75152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0A17761-BF6A-47C2-B5A6-199381BB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2133600"/>
            <a:ext cx="1944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90 – 27 = 63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11" name="Arc 11">
            <a:extLst>
              <a:ext uri="{FF2B5EF4-FFF2-40B4-BE49-F238E27FC236}">
                <a16:creationId xmlns:a16="http://schemas.microsoft.com/office/drawing/2014/main" id="{FCE7EC69-1EE6-4375-9827-A65E084A7435}"/>
              </a:ext>
            </a:extLst>
          </p:cNvPr>
          <p:cNvSpPr>
            <a:spLocks/>
          </p:cNvSpPr>
          <p:nvPr/>
        </p:nvSpPr>
        <p:spPr bwMode="auto">
          <a:xfrm rot="21158857">
            <a:off x="2633663" y="1139825"/>
            <a:ext cx="311150" cy="392113"/>
          </a:xfrm>
          <a:custGeom>
            <a:avLst/>
            <a:gdLst>
              <a:gd name="T0" fmla="*/ 25344869 w 17999"/>
              <a:gd name="T1" fmla="*/ 0 h 21035"/>
              <a:gd name="T2" fmla="*/ 92984945 w 17999"/>
              <a:gd name="T3" fmla="*/ 58906184 h 21035"/>
              <a:gd name="T4" fmla="*/ 0 w 17999"/>
              <a:gd name="T5" fmla="*/ 136253815 h 21035"/>
              <a:gd name="T6" fmla="*/ 0 60000 65536"/>
              <a:gd name="T7" fmla="*/ 0 60000 65536"/>
              <a:gd name="T8" fmla="*/ 0 60000 65536"/>
              <a:gd name="T9" fmla="*/ 0 w 17999"/>
              <a:gd name="T10" fmla="*/ 0 h 21035"/>
              <a:gd name="T11" fmla="*/ 17999 w 17999"/>
              <a:gd name="T12" fmla="*/ 21035 h 21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99" h="21035" fill="none" extrusionOk="0">
                <a:moveTo>
                  <a:pt x="4906" y="-1"/>
                </a:moveTo>
                <a:cubicBezTo>
                  <a:pt x="10270" y="1250"/>
                  <a:pt x="14954" y="4503"/>
                  <a:pt x="17999" y="9093"/>
                </a:cubicBezTo>
              </a:path>
              <a:path w="17999" h="21035" stroke="0" extrusionOk="0">
                <a:moveTo>
                  <a:pt x="4906" y="-1"/>
                </a:moveTo>
                <a:cubicBezTo>
                  <a:pt x="10270" y="1250"/>
                  <a:pt x="14954" y="4503"/>
                  <a:pt x="17999" y="9093"/>
                </a:cubicBezTo>
                <a:lnTo>
                  <a:pt x="0" y="21035"/>
                </a:lnTo>
                <a:lnTo>
                  <a:pt x="4906" y="-1"/>
                </a:lnTo>
                <a:close/>
              </a:path>
            </a:pathLst>
          </a:custGeom>
          <a:solidFill>
            <a:schemeClr val="folHlink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50C5F4C1-D729-4A4B-B64E-1FF323392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3213" y="1268413"/>
            <a:ext cx="1081087" cy="9366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13" name="Arc 13">
            <a:extLst>
              <a:ext uri="{FF2B5EF4-FFF2-40B4-BE49-F238E27FC236}">
                <a16:creationId xmlns:a16="http://schemas.microsoft.com/office/drawing/2014/main" id="{DF642E2D-E69B-4C38-BF30-FF68EA735960}"/>
              </a:ext>
            </a:extLst>
          </p:cNvPr>
          <p:cNvSpPr>
            <a:spLocks/>
          </p:cNvSpPr>
          <p:nvPr/>
        </p:nvSpPr>
        <p:spPr bwMode="auto">
          <a:xfrm rot="391328">
            <a:off x="2727325" y="1341438"/>
            <a:ext cx="369888" cy="249237"/>
          </a:xfrm>
          <a:custGeom>
            <a:avLst/>
            <a:gdLst>
              <a:gd name="T0" fmla="*/ 46294447 w 21340"/>
              <a:gd name="T1" fmla="*/ 0 h 19686"/>
              <a:gd name="T2" fmla="*/ 111127598 w 21340"/>
              <a:gd name="T3" fmla="*/ 33164283 h 19686"/>
              <a:gd name="T4" fmla="*/ 0 w 21340"/>
              <a:gd name="T5" fmla="*/ 39950529 h 19686"/>
              <a:gd name="T6" fmla="*/ 0 60000 65536"/>
              <a:gd name="T7" fmla="*/ 0 60000 65536"/>
              <a:gd name="T8" fmla="*/ 0 60000 65536"/>
              <a:gd name="T9" fmla="*/ 0 w 21340"/>
              <a:gd name="T10" fmla="*/ 0 h 19686"/>
              <a:gd name="T11" fmla="*/ 21340 w 21340"/>
              <a:gd name="T12" fmla="*/ 19686 h 196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0" h="19686" fill="none" extrusionOk="0">
                <a:moveTo>
                  <a:pt x="8889" y="0"/>
                </a:moveTo>
                <a:cubicBezTo>
                  <a:pt x="15530" y="2999"/>
                  <a:pt x="20211" y="9143"/>
                  <a:pt x="21339" y="16342"/>
                </a:cubicBezTo>
              </a:path>
              <a:path w="21340" h="19686" stroke="0" extrusionOk="0">
                <a:moveTo>
                  <a:pt x="8889" y="0"/>
                </a:moveTo>
                <a:cubicBezTo>
                  <a:pt x="15530" y="2999"/>
                  <a:pt x="20211" y="9143"/>
                  <a:pt x="21339" y="16342"/>
                </a:cubicBezTo>
                <a:lnTo>
                  <a:pt x="0" y="19686"/>
                </a:lnTo>
                <a:lnTo>
                  <a:pt x="8889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073248BC-C75B-4BD8-8998-CECA883682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4650" y="1484313"/>
            <a:ext cx="288925" cy="10795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5C15B5C7-30BF-49FE-B095-A507B0849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455863"/>
            <a:ext cx="194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90 – 63 = 27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C1C6E11D-77C1-432A-B5CA-B1C513D1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3"/>
            <a:ext cx="44942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7">
            <a:extLst>
              <a:ext uri="{FF2B5EF4-FFF2-40B4-BE49-F238E27FC236}">
                <a16:creationId xmlns:a16="http://schemas.microsoft.com/office/drawing/2014/main" id="{956A9B3D-7869-4C99-AD9C-4AD205D78292}"/>
              </a:ext>
            </a:extLst>
          </p:cNvPr>
          <p:cNvSpPr>
            <a:spLocks/>
          </p:cNvSpPr>
          <p:nvPr/>
        </p:nvSpPr>
        <p:spPr bwMode="auto">
          <a:xfrm rot="20525733">
            <a:off x="3035300" y="1414463"/>
            <a:ext cx="1344613" cy="1136650"/>
          </a:xfrm>
          <a:custGeom>
            <a:avLst/>
            <a:gdLst>
              <a:gd name="T0" fmla="*/ 0 w 34225"/>
              <a:gd name="T1" fmla="*/ 242310055 h 29119"/>
              <a:gd name="T2" fmla="*/ 1993490704 w 34225"/>
              <a:gd name="T3" fmla="*/ 1731918121 h 29119"/>
              <a:gd name="T4" fmla="*/ 765584062 w 34225"/>
              <a:gd name="T5" fmla="*/ 1284709485 h 29119"/>
              <a:gd name="T6" fmla="*/ 0 60000 65536"/>
              <a:gd name="T7" fmla="*/ 0 60000 65536"/>
              <a:gd name="T8" fmla="*/ 0 60000 65536"/>
              <a:gd name="T9" fmla="*/ 0 w 34225"/>
              <a:gd name="T10" fmla="*/ 0 h 29119"/>
              <a:gd name="T11" fmla="*/ 34225 w 34225"/>
              <a:gd name="T12" fmla="*/ 29119 h 291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225" h="29119" fill="none" extrusionOk="0">
                <a:moveTo>
                  <a:pt x="-1" y="4073"/>
                </a:moveTo>
                <a:cubicBezTo>
                  <a:pt x="3676" y="1425"/>
                  <a:pt x="8093" y="-1"/>
                  <a:pt x="12625" y="0"/>
                </a:cubicBezTo>
                <a:cubicBezTo>
                  <a:pt x="24554" y="0"/>
                  <a:pt x="34225" y="9670"/>
                  <a:pt x="34225" y="21600"/>
                </a:cubicBezTo>
                <a:cubicBezTo>
                  <a:pt x="34225" y="24166"/>
                  <a:pt x="33767" y="26712"/>
                  <a:pt x="32874" y="29119"/>
                </a:cubicBezTo>
              </a:path>
              <a:path w="34225" h="29119" stroke="0" extrusionOk="0">
                <a:moveTo>
                  <a:pt x="-1" y="4073"/>
                </a:moveTo>
                <a:cubicBezTo>
                  <a:pt x="3676" y="1425"/>
                  <a:pt x="8093" y="-1"/>
                  <a:pt x="12625" y="0"/>
                </a:cubicBezTo>
                <a:cubicBezTo>
                  <a:pt x="24554" y="0"/>
                  <a:pt x="34225" y="9670"/>
                  <a:pt x="34225" y="21600"/>
                </a:cubicBezTo>
                <a:cubicBezTo>
                  <a:pt x="34225" y="24166"/>
                  <a:pt x="33767" y="26712"/>
                  <a:pt x="32874" y="29119"/>
                </a:cubicBezTo>
                <a:lnTo>
                  <a:pt x="12625" y="21600"/>
                </a:lnTo>
                <a:lnTo>
                  <a:pt x="-1" y="4073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5D3C330-9CC2-47BE-B0A6-BAD4951D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981075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360 – 230 = 130</a:t>
            </a:r>
            <a:r>
              <a:rPr lang="tr-TR" altLang="tr-TR">
                <a:sym typeface="Symbol" panose="05050102010706020507" pitchFamily="18" charset="2"/>
              </a:rPr>
              <a:t></a:t>
            </a:r>
            <a:r>
              <a:rPr lang="tr-TR" altLang="tr-T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0AF2C28-905D-43EB-8A23-AA4B4594B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81359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ÖRNEK :  32 ⁰ lik bir açının tümleyeni kaç derecelik açıdır?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A)   52                   B) 58                  C) 62             D)   68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496FB910-E690-4412-A502-7580DAC7B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519238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90 – 32 = 58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85711988-0CB9-403B-85B6-E016DC427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00" y="765175"/>
            <a:ext cx="503238" cy="503238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68B87473-A3BE-44A0-964C-2FD408869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773238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180 – 105 = 75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E62A14F-1BA0-443E-82F3-045A416B1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04813"/>
            <a:ext cx="7632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dirty="0"/>
              <a:t>ÖRNEK :   105⁰ </a:t>
            </a:r>
            <a:r>
              <a:rPr lang="tr-TR" altLang="tr-TR" dirty="0" err="1"/>
              <a:t>lik</a:t>
            </a:r>
            <a:r>
              <a:rPr lang="tr-TR" altLang="tr-TR" dirty="0"/>
              <a:t> açının bütünleyeni kaç derecelik açıdır?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dirty="0"/>
              <a:t>A)   45                 B)  65                  C) 75                    D) 85 </a:t>
            </a: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29D53666-E8F3-4D65-921E-A6599C693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838200"/>
            <a:ext cx="503238" cy="503238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>
            <a:extLst>
              <a:ext uri="{FF2B5EF4-FFF2-40B4-BE49-F238E27FC236}">
                <a16:creationId xmlns:a16="http://schemas.microsoft.com/office/drawing/2014/main" id="{940EB7FA-80B2-40C6-BDEC-BF585F71E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85693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Komşu tümler iki açıdan birinin ölçüsü , diğerinin ölçüsünden 26⁰ fazladır.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Büyük olanın ölçüsü kaç  derecedir?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A)   32            B)   36                    C)   42                 D)   58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2F28C396-F2B0-4CBB-B088-E2A90FC6F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349500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BÜYÜK : 1 kat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94AD22B8-E66C-4473-9936-F50CA72F0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671763"/>
            <a:ext cx="273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KÜÇÜK : 1 kat – 26 </a:t>
            </a:r>
          </a:p>
        </p:txBody>
      </p:sp>
      <p:sp>
        <p:nvSpPr>
          <p:cNvPr id="29" name="Line 9">
            <a:extLst>
              <a:ext uri="{FF2B5EF4-FFF2-40B4-BE49-F238E27FC236}">
                <a16:creationId xmlns:a16="http://schemas.microsoft.com/office/drawing/2014/main" id="{EA5DE6AF-F8D1-4603-A083-AB80B2940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213100"/>
            <a:ext cx="1584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0" name="Line 10">
            <a:extLst>
              <a:ext uri="{FF2B5EF4-FFF2-40B4-BE49-F238E27FC236}">
                <a16:creationId xmlns:a16="http://schemas.microsoft.com/office/drawing/2014/main" id="{D6911FEB-2256-417B-827A-CB12E3FF4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068638"/>
            <a:ext cx="2873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1" name="Line 11">
            <a:extLst>
              <a:ext uri="{FF2B5EF4-FFF2-40B4-BE49-F238E27FC236}">
                <a16:creationId xmlns:a16="http://schemas.microsoft.com/office/drawing/2014/main" id="{9A1E06D1-488B-4E8E-89D3-7840ED80A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2924175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5E7D5DAD-AE84-4E25-9A1A-877C1FF4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48025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2 kat – 26 = 90</a:t>
            </a: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473BCCCF-DECD-4D3C-BBEA-D99AD7370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608388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2 kat  = 90 + 26</a:t>
            </a:r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BDBB94DD-0A6A-4CC4-8D1E-244904CBD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968750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2 kat  = 116</a:t>
            </a: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0DDA980C-D0E4-43FC-9D14-06FC24951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327525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1 kat  = 116 : 2</a:t>
            </a:r>
          </a:p>
        </p:txBody>
      </p:sp>
      <p:sp>
        <p:nvSpPr>
          <p:cNvPr id="36" name="Text Box 16">
            <a:extLst>
              <a:ext uri="{FF2B5EF4-FFF2-40B4-BE49-F238E27FC236}">
                <a16:creationId xmlns:a16="http://schemas.microsoft.com/office/drawing/2014/main" id="{98053295-171F-4686-A916-5E66CD5B9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87888"/>
            <a:ext cx="2160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1 kat  = 58</a:t>
            </a:r>
          </a:p>
        </p:txBody>
      </p:sp>
      <p:sp>
        <p:nvSpPr>
          <p:cNvPr id="37" name="Oval 17">
            <a:extLst>
              <a:ext uri="{FF2B5EF4-FFF2-40B4-BE49-F238E27FC236}">
                <a16:creationId xmlns:a16="http://schemas.microsoft.com/office/drawing/2014/main" id="{61C85EEF-879D-4FF3-91BB-89FE1DDE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1196975"/>
            <a:ext cx="503238" cy="503238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38" name="Text Box 19">
            <a:extLst>
              <a:ext uri="{FF2B5EF4-FFF2-40B4-BE49-F238E27FC236}">
                <a16:creationId xmlns:a16="http://schemas.microsoft.com/office/drawing/2014/main" id="{EBB96B10-621C-43DE-B45D-EC9C40B73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420938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BÜYÜK : </a:t>
            </a:r>
          </a:p>
        </p:txBody>
      </p:sp>
      <p:sp>
        <p:nvSpPr>
          <p:cNvPr id="39" name="Line 20">
            <a:extLst>
              <a:ext uri="{FF2B5EF4-FFF2-40B4-BE49-F238E27FC236}">
                <a16:creationId xmlns:a16="http://schemas.microsoft.com/office/drawing/2014/main" id="{59D2C6E5-9D62-4B5E-BE0B-6AD273BEC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2636838"/>
            <a:ext cx="1871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40" name="Text Box 21">
            <a:extLst>
              <a:ext uri="{FF2B5EF4-FFF2-40B4-BE49-F238E27FC236}">
                <a16:creationId xmlns:a16="http://schemas.microsoft.com/office/drawing/2014/main" id="{13497EA5-EE0A-486A-A0B2-7063F0121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816225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KÜÇÜK : </a:t>
            </a:r>
          </a:p>
        </p:txBody>
      </p:sp>
      <p:sp>
        <p:nvSpPr>
          <p:cNvPr id="41" name="Line 22">
            <a:extLst>
              <a:ext uri="{FF2B5EF4-FFF2-40B4-BE49-F238E27FC236}">
                <a16:creationId xmlns:a16="http://schemas.microsoft.com/office/drawing/2014/main" id="{685CD99D-EBC6-4C39-A22B-4C9A2BE72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2997200"/>
            <a:ext cx="10080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42" name="Line 23">
            <a:extLst>
              <a:ext uri="{FF2B5EF4-FFF2-40B4-BE49-F238E27FC236}">
                <a16:creationId xmlns:a16="http://schemas.microsoft.com/office/drawing/2014/main" id="{DF567F27-2C14-48CA-86A5-DAB28524F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4149725"/>
            <a:ext cx="7921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3" name="Oval 24">
            <a:extLst>
              <a:ext uri="{FF2B5EF4-FFF2-40B4-BE49-F238E27FC236}">
                <a16:creationId xmlns:a16="http://schemas.microsoft.com/office/drawing/2014/main" id="{E1BBD2B6-FD04-4D3C-8AF3-FCD59111D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276475"/>
            <a:ext cx="2592387" cy="1152525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9F27154C-FE99-4A1A-9793-5AA062EC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205038"/>
            <a:ext cx="719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90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45" name="Text Box 26">
            <a:extLst>
              <a:ext uri="{FF2B5EF4-FFF2-40B4-BE49-F238E27FC236}">
                <a16:creationId xmlns:a16="http://schemas.microsoft.com/office/drawing/2014/main" id="{404AA5DA-C83E-46D1-B524-ABDFCAA0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184650"/>
            <a:ext cx="719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+26</a:t>
            </a:r>
            <a:r>
              <a:rPr lang="tr-TR" altLang="tr-TR">
                <a:sym typeface="Symbol" panose="05050102010706020507" pitchFamily="18" charset="2"/>
              </a:rPr>
              <a:t></a:t>
            </a:r>
          </a:p>
        </p:txBody>
      </p:sp>
      <p:sp>
        <p:nvSpPr>
          <p:cNvPr id="46" name="Line 27">
            <a:extLst>
              <a:ext uri="{FF2B5EF4-FFF2-40B4-BE49-F238E27FC236}">
                <a16:creationId xmlns:a16="http://schemas.microsoft.com/office/drawing/2014/main" id="{0A7B6EC1-06C0-4F45-8ED0-76D143DCE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3860800"/>
            <a:ext cx="1871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47" name="Line 28">
            <a:extLst>
              <a:ext uri="{FF2B5EF4-FFF2-40B4-BE49-F238E27FC236}">
                <a16:creationId xmlns:a16="http://schemas.microsoft.com/office/drawing/2014/main" id="{AE5E50A1-4DA6-4571-B079-8D0D77890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4149725"/>
            <a:ext cx="10080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48" name="Oval 29">
            <a:extLst>
              <a:ext uri="{FF2B5EF4-FFF2-40B4-BE49-F238E27FC236}">
                <a16:creationId xmlns:a16="http://schemas.microsoft.com/office/drawing/2014/main" id="{4AFC8E97-676C-485C-800E-7990BDA8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3514725"/>
            <a:ext cx="2592387" cy="1152525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49" name="Text Box 30">
            <a:extLst>
              <a:ext uri="{FF2B5EF4-FFF2-40B4-BE49-F238E27FC236}">
                <a16:creationId xmlns:a16="http://schemas.microsoft.com/office/drawing/2014/main" id="{0347A4AE-136A-44B7-B7ED-7655B1F3C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3392488"/>
            <a:ext cx="172878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90</a:t>
            </a:r>
            <a:r>
              <a:rPr lang="tr-TR" altLang="tr-TR">
                <a:sym typeface="Symbol" panose="05050102010706020507" pitchFamily="18" charset="2"/>
              </a:rPr>
              <a:t> + 26 =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             116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  <p:bldP spid="33" grpId="0"/>
      <p:bldP spid="34" grpId="0"/>
      <p:bldP spid="35" grpId="0"/>
      <p:bldP spid="36" grpId="0"/>
      <p:bldP spid="37" grpId="0" animBg="1"/>
      <p:bldP spid="38" grpId="0"/>
      <p:bldP spid="40" grpId="0"/>
      <p:bldP spid="43" grpId="0" animBg="1"/>
      <p:bldP spid="44" grpId="0"/>
      <p:bldP spid="45" grpId="0"/>
      <p:bldP spid="48" grpId="0" animBg="1"/>
      <p:bldP spid="4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>
            <a:extLst>
              <a:ext uri="{FF2B5EF4-FFF2-40B4-BE49-F238E27FC236}">
                <a16:creationId xmlns:a16="http://schemas.microsoft.com/office/drawing/2014/main" id="{E1AAE4C2-309A-4F1A-B40D-FDF609A5B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333376"/>
            <a:ext cx="80645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Bir açının tümleyeninin bütünleyeni 130⁰ ise açının ölçüsü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kaç derecedir?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A)   70             B)    60              C)  40               D)   35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E159455D-306D-4964-89F4-F9CD25768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2060576"/>
            <a:ext cx="460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180 – 130 = 50 (açının tümleyeni)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C4EA9C9C-0FCB-415B-AD5A-B5E94A2FB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2527301"/>
            <a:ext cx="460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90 – 50 = 40 (açının kendisi)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/>
      <p:bldP spid="368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7C1BA98-009D-4619-8F5D-96A1994B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9" y="317703"/>
            <a:ext cx="8848654" cy="387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5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c 16">
            <a:extLst>
              <a:ext uri="{FF2B5EF4-FFF2-40B4-BE49-F238E27FC236}">
                <a16:creationId xmlns:a16="http://schemas.microsoft.com/office/drawing/2014/main" id="{7A7C4280-0AB7-44FD-BE17-5DD759F4AA11}"/>
              </a:ext>
            </a:extLst>
          </p:cNvPr>
          <p:cNvSpPr>
            <a:spLocks/>
          </p:cNvSpPr>
          <p:nvPr/>
        </p:nvSpPr>
        <p:spPr bwMode="auto">
          <a:xfrm rot="679570">
            <a:off x="2890838" y="3433763"/>
            <a:ext cx="511175" cy="504825"/>
          </a:xfrm>
          <a:custGeom>
            <a:avLst/>
            <a:gdLst>
              <a:gd name="T0" fmla="*/ 0 w 19150"/>
              <a:gd name="T1" fmla="*/ 2885168 h 21600"/>
              <a:gd name="T2" fmla="*/ 364226255 w 19150"/>
              <a:gd name="T3" fmla="*/ 91010365 h 21600"/>
              <a:gd name="T4" fmla="*/ 59227432 w 19150"/>
              <a:gd name="T5" fmla="*/ 275749718 h 21600"/>
              <a:gd name="T6" fmla="*/ 0 60000 65536"/>
              <a:gd name="T7" fmla="*/ 0 60000 65536"/>
              <a:gd name="T8" fmla="*/ 0 60000 65536"/>
              <a:gd name="T9" fmla="*/ 0 w 19150"/>
              <a:gd name="T10" fmla="*/ 0 h 21600"/>
              <a:gd name="T11" fmla="*/ 19150 w 191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50" h="21600" fill="none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</a:path>
              <a:path w="19150" h="21600" stroke="0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  <a:lnTo>
                  <a:pt x="3114" y="21600"/>
                </a:lnTo>
                <a:lnTo>
                  <a:pt x="-1" y="225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19" name="Arc 14">
            <a:extLst>
              <a:ext uri="{FF2B5EF4-FFF2-40B4-BE49-F238E27FC236}">
                <a16:creationId xmlns:a16="http://schemas.microsoft.com/office/drawing/2014/main" id="{386460B9-C890-4362-85E7-B220CE179A66}"/>
              </a:ext>
            </a:extLst>
          </p:cNvPr>
          <p:cNvSpPr>
            <a:spLocks/>
          </p:cNvSpPr>
          <p:nvPr/>
        </p:nvSpPr>
        <p:spPr bwMode="auto">
          <a:xfrm rot="3364853">
            <a:off x="3142457" y="3658394"/>
            <a:ext cx="325437" cy="504825"/>
          </a:xfrm>
          <a:custGeom>
            <a:avLst/>
            <a:gdLst>
              <a:gd name="T0" fmla="*/ 0 w 12160"/>
              <a:gd name="T1" fmla="*/ 0 h 21600"/>
              <a:gd name="T2" fmla="*/ 233095375 w 12160"/>
              <a:gd name="T3" fmla="*/ 47847407 h 21600"/>
              <a:gd name="T4" fmla="*/ 0 w 12160"/>
              <a:gd name="T5" fmla="*/ 275749718 h 21600"/>
              <a:gd name="T6" fmla="*/ 0 60000 65536"/>
              <a:gd name="T7" fmla="*/ 0 60000 65536"/>
              <a:gd name="T8" fmla="*/ 0 60000 65536"/>
              <a:gd name="T9" fmla="*/ 0 w 12160"/>
              <a:gd name="T10" fmla="*/ 0 h 21600"/>
              <a:gd name="T11" fmla="*/ 12160 w 1216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60" h="21600" fill="none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</a:path>
              <a:path w="12160" h="21600" stroke="0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9A3C9F94-17B2-4EC0-8484-26B55F301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288925"/>
            <a:ext cx="8280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tr-TR">
                <a:ea typeface="Times New Roman" panose="02020603050405020304" pitchFamily="18" charset="0"/>
                <a:cs typeface="Arial" panose="020B0604020202020204" pitchFamily="34" charset="0"/>
              </a:rPr>
              <a:t>Komşu tümler iki açıdan birinin ölçüsü diğerininkinin    i olduğuna göre, küçük açının ölçüsü kaç derecedir?</a:t>
            </a:r>
          </a:p>
          <a:p>
            <a:pPr eaLnBrk="1" hangingPunct="1">
              <a:buFontTx/>
              <a:buNone/>
            </a:pPr>
            <a:endParaRPr lang="tr-TR" altLang="tr-TR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tr-TR" altLang="tr-TR">
                <a:ea typeface="Times New Roman" panose="02020603050405020304" pitchFamily="18" charset="0"/>
                <a:cs typeface="Arial" panose="020B0604020202020204" pitchFamily="34" charset="0"/>
              </a:rPr>
              <a:t>A) 30	   B) 40	       C) 50	D) 60 </a:t>
            </a:r>
          </a:p>
        </p:txBody>
      </p:sp>
      <p:graphicFrame>
        <p:nvGraphicFramePr>
          <p:cNvPr id="21" name="Object 4">
            <a:extLst>
              <a:ext uri="{FF2B5EF4-FFF2-40B4-BE49-F238E27FC236}">
                <a16:creationId xmlns:a16="http://schemas.microsoft.com/office/drawing/2014/main" id="{22858E06-7099-4F25-B8B8-1114418C2F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8088" y="252413"/>
          <a:ext cx="2032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12" imgH="520474" progId="Equation.DSMT4">
                  <p:embed/>
                </p:oleObj>
              </mc:Choice>
              <mc:Fallback>
                <p:oleObj name="Equation" r:id="rId2" imgW="203112" imgH="520474" progId="Equation.DSMT4">
                  <p:embed/>
                  <p:pic>
                    <p:nvPicPr>
                      <p:cNvPr id="37892" name="Object 4">
                        <a:extLst>
                          <a:ext uri="{FF2B5EF4-FFF2-40B4-BE49-F238E27FC236}">
                            <a16:creationId xmlns:a16="http://schemas.microsoft.com/office/drawing/2014/main" id="{8FC30579-186A-46F9-978C-9081457C3B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088" y="252413"/>
                        <a:ext cx="2032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8">
            <a:extLst>
              <a:ext uri="{FF2B5EF4-FFF2-40B4-BE49-F238E27FC236}">
                <a16:creationId xmlns:a16="http://schemas.microsoft.com/office/drawing/2014/main" id="{099676B2-B7DB-4FAA-BCDB-0769D34722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6238" y="3933825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525C3B90-D521-412C-BA05-94AACC6F4A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1989138"/>
            <a:ext cx="0" cy="1944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ED3A8545-03EF-4122-92B1-A37B89C46A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2781300"/>
            <a:ext cx="2160587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BE24A283-8911-44A4-B280-2923FAEBD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73463"/>
            <a:ext cx="360362" cy="3603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7C973823-E422-4624-BE25-514D76DC6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3514725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AC3EC2E5-A0EB-4063-B57C-43799F082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559175"/>
            <a:ext cx="83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4 kat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582080E5-9552-44D2-82F9-87512ED9B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8" y="3113088"/>
            <a:ext cx="83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5 kat</a:t>
            </a:r>
          </a:p>
        </p:txBody>
      </p:sp>
      <p:sp>
        <p:nvSpPr>
          <p:cNvPr id="29" name="AutoShape 19">
            <a:extLst>
              <a:ext uri="{FF2B5EF4-FFF2-40B4-BE49-F238E27FC236}">
                <a16:creationId xmlns:a16="http://schemas.microsoft.com/office/drawing/2014/main" id="{F223FC15-8F86-41C3-9FEE-9FA80BFBBA04}"/>
              </a:ext>
            </a:extLst>
          </p:cNvPr>
          <p:cNvSpPr>
            <a:spLocks/>
          </p:cNvSpPr>
          <p:nvPr/>
        </p:nvSpPr>
        <p:spPr bwMode="auto">
          <a:xfrm rot="19105331">
            <a:off x="3578225" y="2654300"/>
            <a:ext cx="669925" cy="1239838"/>
          </a:xfrm>
          <a:prstGeom prst="rightBrace">
            <a:avLst>
              <a:gd name="adj1" fmla="val 1542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D995B2D5-6B90-499A-91BA-9217CCB3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13" y="2276475"/>
            <a:ext cx="2852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9 kat = 90 olur.</a:t>
            </a: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B62DC320-560C-4DE3-B62B-CA41E7D99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2744788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1 kat = 10 olur.</a:t>
            </a: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639B6C59-D97A-4C91-880D-183DD6EF7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3032125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4 kat = 4.10 </a:t>
            </a: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7FFA9659-572C-4638-8349-B5888C764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3319463"/>
            <a:ext cx="2852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4 kat = 40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6" grpId="0"/>
      <p:bldP spid="27" grpId="0"/>
      <p:bldP spid="27" grpId="1"/>
      <p:bldP spid="28" grpId="0"/>
      <p:bldP spid="28" grpId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c 14">
            <a:extLst>
              <a:ext uri="{FF2B5EF4-FFF2-40B4-BE49-F238E27FC236}">
                <a16:creationId xmlns:a16="http://schemas.microsoft.com/office/drawing/2014/main" id="{5BC822D5-083F-4C38-BDE8-C1A063A7A847}"/>
              </a:ext>
            </a:extLst>
          </p:cNvPr>
          <p:cNvSpPr>
            <a:spLocks/>
          </p:cNvSpPr>
          <p:nvPr/>
        </p:nvSpPr>
        <p:spPr bwMode="auto">
          <a:xfrm rot="3364853">
            <a:off x="1140619" y="3483686"/>
            <a:ext cx="325438" cy="504825"/>
          </a:xfrm>
          <a:custGeom>
            <a:avLst/>
            <a:gdLst>
              <a:gd name="T0" fmla="*/ 0 w 12160"/>
              <a:gd name="T1" fmla="*/ 0 h 21600"/>
              <a:gd name="T2" fmla="*/ 233097510 w 12160"/>
              <a:gd name="T3" fmla="*/ 47847407 h 21600"/>
              <a:gd name="T4" fmla="*/ 0 w 12160"/>
              <a:gd name="T5" fmla="*/ 275749718 h 21600"/>
              <a:gd name="T6" fmla="*/ 0 60000 65536"/>
              <a:gd name="T7" fmla="*/ 0 60000 65536"/>
              <a:gd name="T8" fmla="*/ 0 60000 65536"/>
              <a:gd name="T9" fmla="*/ 0 w 12160"/>
              <a:gd name="T10" fmla="*/ 0 h 21600"/>
              <a:gd name="T11" fmla="*/ 12160 w 1216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60" h="21600" fill="none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</a:path>
              <a:path w="12160" h="21600" stroke="0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2" name="Arc 16">
            <a:extLst>
              <a:ext uri="{FF2B5EF4-FFF2-40B4-BE49-F238E27FC236}">
                <a16:creationId xmlns:a16="http://schemas.microsoft.com/office/drawing/2014/main" id="{91E7FFF0-2D18-498E-BA10-0CA456C30E82}"/>
              </a:ext>
            </a:extLst>
          </p:cNvPr>
          <p:cNvSpPr>
            <a:spLocks/>
          </p:cNvSpPr>
          <p:nvPr/>
        </p:nvSpPr>
        <p:spPr bwMode="auto">
          <a:xfrm rot="679570">
            <a:off x="889000" y="3259055"/>
            <a:ext cx="511175" cy="504825"/>
          </a:xfrm>
          <a:custGeom>
            <a:avLst/>
            <a:gdLst>
              <a:gd name="T0" fmla="*/ 0 w 19150"/>
              <a:gd name="T1" fmla="*/ 2885168 h 21600"/>
              <a:gd name="T2" fmla="*/ 364226255 w 19150"/>
              <a:gd name="T3" fmla="*/ 91010365 h 21600"/>
              <a:gd name="T4" fmla="*/ 59227432 w 19150"/>
              <a:gd name="T5" fmla="*/ 275749718 h 21600"/>
              <a:gd name="T6" fmla="*/ 0 60000 65536"/>
              <a:gd name="T7" fmla="*/ 0 60000 65536"/>
              <a:gd name="T8" fmla="*/ 0 60000 65536"/>
              <a:gd name="T9" fmla="*/ 0 w 19150"/>
              <a:gd name="T10" fmla="*/ 0 h 21600"/>
              <a:gd name="T11" fmla="*/ 19150 w 191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50" h="21600" fill="none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</a:path>
              <a:path w="19150" h="21600" stroke="0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  <a:lnTo>
                  <a:pt x="3114" y="21600"/>
                </a:lnTo>
                <a:lnTo>
                  <a:pt x="-1" y="225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graphicFrame>
        <p:nvGraphicFramePr>
          <p:cNvPr id="33" name="Object 7">
            <a:extLst>
              <a:ext uri="{FF2B5EF4-FFF2-40B4-BE49-F238E27FC236}">
                <a16:creationId xmlns:a16="http://schemas.microsoft.com/office/drawing/2014/main" id="{2989AFDB-F7CD-4946-8557-9CDE9AA0F8E9}"/>
              </a:ext>
            </a:extLst>
          </p:cNvPr>
          <p:cNvGraphicFramePr>
            <a:graphicFrameLocks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889900981"/>
              </p:ext>
            </p:extLst>
          </p:nvPr>
        </p:nvGraphicFramePr>
        <p:xfrm>
          <a:off x="684213" y="315830"/>
          <a:ext cx="52578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29300" imgH="1104900" progId="Equation.DSMT4">
                  <p:embed/>
                </p:oleObj>
              </mc:Choice>
              <mc:Fallback>
                <p:oleObj name="Equation" r:id="rId3" imgW="5829300" imgH="1104900" progId="Equation.DSMT4">
                  <p:embed/>
                  <p:pic>
                    <p:nvPicPr>
                      <p:cNvPr id="38919" name="Object 7">
                        <a:extLst>
                          <a:ext uri="{FF2B5EF4-FFF2-40B4-BE49-F238E27FC236}">
                            <a16:creationId xmlns:a16="http://schemas.microsoft.com/office/drawing/2014/main" id="{B9C70614-DB60-4617-BCD0-A675C65995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15830"/>
                        <a:ext cx="52578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ine 9">
            <a:extLst>
              <a:ext uri="{FF2B5EF4-FFF2-40B4-BE49-F238E27FC236}">
                <a16:creationId xmlns:a16="http://schemas.microsoft.com/office/drawing/2014/main" id="{4FC75B3C-9C60-40C1-A5A7-44546537E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759118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79A9EE55-7AA8-4E24-BF69-2490DFA47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814430"/>
            <a:ext cx="0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05B9F2C4-C204-41C7-9703-8944ADED3B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606593"/>
            <a:ext cx="2160588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7F86200F-EE44-490F-8D7F-03B11CB75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398755"/>
            <a:ext cx="360363" cy="3603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38" name="Text Box 13">
            <a:extLst>
              <a:ext uri="{FF2B5EF4-FFF2-40B4-BE49-F238E27FC236}">
                <a16:creationId xmlns:a16="http://schemas.microsoft.com/office/drawing/2014/main" id="{44F998EF-2635-4AB7-A417-0313E952E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340018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08199390-E1DD-431C-B407-549FBC5E9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3384468"/>
            <a:ext cx="72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/>
              <a:t>AÇI</a:t>
            </a:r>
          </a:p>
        </p:txBody>
      </p:sp>
      <p:sp>
        <p:nvSpPr>
          <p:cNvPr id="40" name="Text Box 21">
            <a:extLst>
              <a:ext uri="{FF2B5EF4-FFF2-40B4-BE49-F238E27FC236}">
                <a16:creationId xmlns:a16="http://schemas.microsoft.com/office/drawing/2014/main" id="{F843BF0F-5779-4EF9-9709-CA8B7310D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2965368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/>
              <a:t>TÜMLEYENİ</a:t>
            </a:r>
          </a:p>
        </p:txBody>
      </p:sp>
      <p:sp>
        <p:nvSpPr>
          <p:cNvPr id="41" name="Arc 22">
            <a:extLst>
              <a:ext uri="{FF2B5EF4-FFF2-40B4-BE49-F238E27FC236}">
                <a16:creationId xmlns:a16="http://schemas.microsoft.com/office/drawing/2014/main" id="{8AD281A5-51AD-4396-94D6-4E007922F501}"/>
              </a:ext>
            </a:extLst>
          </p:cNvPr>
          <p:cNvSpPr>
            <a:spLocks/>
          </p:cNvSpPr>
          <p:nvPr/>
        </p:nvSpPr>
        <p:spPr bwMode="auto">
          <a:xfrm rot="3364853">
            <a:off x="6166644" y="3529724"/>
            <a:ext cx="325437" cy="504825"/>
          </a:xfrm>
          <a:custGeom>
            <a:avLst/>
            <a:gdLst>
              <a:gd name="T0" fmla="*/ 0 w 12160"/>
              <a:gd name="T1" fmla="*/ 0 h 21600"/>
              <a:gd name="T2" fmla="*/ 233095375 w 12160"/>
              <a:gd name="T3" fmla="*/ 47847407 h 21600"/>
              <a:gd name="T4" fmla="*/ 0 w 12160"/>
              <a:gd name="T5" fmla="*/ 275749718 h 21600"/>
              <a:gd name="T6" fmla="*/ 0 60000 65536"/>
              <a:gd name="T7" fmla="*/ 0 60000 65536"/>
              <a:gd name="T8" fmla="*/ 0 60000 65536"/>
              <a:gd name="T9" fmla="*/ 0 w 12160"/>
              <a:gd name="T10" fmla="*/ 0 h 21600"/>
              <a:gd name="T11" fmla="*/ 12160 w 1216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60" h="21600" fill="none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</a:path>
              <a:path w="12160" h="21600" stroke="0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42" name="Arc 23">
            <a:extLst>
              <a:ext uri="{FF2B5EF4-FFF2-40B4-BE49-F238E27FC236}">
                <a16:creationId xmlns:a16="http://schemas.microsoft.com/office/drawing/2014/main" id="{3C092E7B-A178-43D5-B21D-54CDEA42870D}"/>
              </a:ext>
            </a:extLst>
          </p:cNvPr>
          <p:cNvSpPr>
            <a:spLocks/>
          </p:cNvSpPr>
          <p:nvPr/>
        </p:nvSpPr>
        <p:spPr bwMode="auto">
          <a:xfrm rot="679570">
            <a:off x="5915025" y="3305093"/>
            <a:ext cx="511175" cy="504825"/>
          </a:xfrm>
          <a:custGeom>
            <a:avLst/>
            <a:gdLst>
              <a:gd name="T0" fmla="*/ 0 w 19150"/>
              <a:gd name="T1" fmla="*/ 2885168 h 21600"/>
              <a:gd name="T2" fmla="*/ 364226255 w 19150"/>
              <a:gd name="T3" fmla="*/ 91010365 h 21600"/>
              <a:gd name="T4" fmla="*/ 59227432 w 19150"/>
              <a:gd name="T5" fmla="*/ 275749718 h 21600"/>
              <a:gd name="T6" fmla="*/ 0 60000 65536"/>
              <a:gd name="T7" fmla="*/ 0 60000 65536"/>
              <a:gd name="T8" fmla="*/ 0 60000 65536"/>
              <a:gd name="T9" fmla="*/ 0 w 19150"/>
              <a:gd name="T10" fmla="*/ 0 h 21600"/>
              <a:gd name="T11" fmla="*/ 19150 w 191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50" h="21600" fill="none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</a:path>
              <a:path w="19150" h="21600" stroke="0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  <a:lnTo>
                  <a:pt x="3114" y="21600"/>
                </a:lnTo>
                <a:lnTo>
                  <a:pt x="-1" y="225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43" name="Line 24">
            <a:extLst>
              <a:ext uri="{FF2B5EF4-FFF2-40B4-BE49-F238E27FC236}">
                <a16:creationId xmlns:a16="http://schemas.microsoft.com/office/drawing/2014/main" id="{9A61C9C4-0BDF-438C-949B-70CF9AC60F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3805155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4" name="Line 25">
            <a:extLst>
              <a:ext uri="{FF2B5EF4-FFF2-40B4-BE49-F238E27FC236}">
                <a16:creationId xmlns:a16="http://schemas.microsoft.com/office/drawing/2014/main" id="{83E65171-40E7-42EC-9C57-6ED5B4A193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0425" y="1860468"/>
            <a:ext cx="0" cy="1944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5" name="Line 26">
            <a:extLst>
              <a:ext uri="{FF2B5EF4-FFF2-40B4-BE49-F238E27FC236}">
                <a16:creationId xmlns:a16="http://schemas.microsoft.com/office/drawing/2014/main" id="{9F277777-2F62-4401-837F-7852D2B997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0425" y="2652630"/>
            <a:ext cx="2160588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5C362E49-6A85-4DE5-95BB-8D5FD689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444793"/>
            <a:ext cx="360363" cy="3603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47" name="Text Box 28">
            <a:extLst>
              <a:ext uri="{FF2B5EF4-FFF2-40B4-BE49-F238E27FC236}">
                <a16:creationId xmlns:a16="http://schemas.microsoft.com/office/drawing/2014/main" id="{6547E9D5-F309-4E8B-A6D0-D57F3713E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75" y="338605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48" name="Text Box 29">
            <a:extLst>
              <a:ext uri="{FF2B5EF4-FFF2-40B4-BE49-F238E27FC236}">
                <a16:creationId xmlns:a16="http://schemas.microsoft.com/office/drawing/2014/main" id="{37AE2DA7-2CC2-49D4-8A7D-55B01DF2F0CC}"/>
              </a:ext>
            </a:extLst>
          </p:cNvPr>
          <p:cNvSpPr txBox="1">
            <a:spLocks noChangeArrowheads="1"/>
          </p:cNvSpPr>
          <p:nvPr/>
        </p:nvSpPr>
        <p:spPr bwMode="auto">
          <a:xfrm rot="1927470">
            <a:off x="6473825" y="3501943"/>
            <a:ext cx="72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/>
              <a:t>AÇI</a:t>
            </a:r>
          </a:p>
        </p:txBody>
      </p:sp>
      <p:sp>
        <p:nvSpPr>
          <p:cNvPr id="49" name="Text Box 30">
            <a:extLst>
              <a:ext uri="{FF2B5EF4-FFF2-40B4-BE49-F238E27FC236}">
                <a16:creationId xmlns:a16="http://schemas.microsoft.com/office/drawing/2014/main" id="{2CBC4E87-0C2B-49C1-84F7-6F2BB0AABCE4}"/>
              </a:ext>
            </a:extLst>
          </p:cNvPr>
          <p:cNvSpPr txBox="1">
            <a:spLocks noChangeArrowheads="1"/>
          </p:cNvSpPr>
          <p:nvPr/>
        </p:nvSpPr>
        <p:spPr bwMode="auto">
          <a:xfrm rot="1561775">
            <a:off x="5867400" y="2868530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/>
              <a:t>TÜMLEYENİ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47187F50-7CDD-4EF9-8F10-202B2B0E4516}"/>
              </a:ext>
            </a:extLst>
          </p:cNvPr>
          <p:cNvSpPr txBox="1">
            <a:spLocks noChangeArrowheads="1"/>
          </p:cNvSpPr>
          <p:nvPr/>
        </p:nvSpPr>
        <p:spPr bwMode="auto">
          <a:xfrm rot="1610721">
            <a:off x="6272213" y="2663743"/>
            <a:ext cx="792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 u="sng"/>
              <a:t>3 KAT</a:t>
            </a:r>
          </a:p>
        </p:txBody>
      </p:sp>
      <p:sp>
        <p:nvSpPr>
          <p:cNvPr id="51" name="Text Box 32">
            <a:extLst>
              <a:ext uri="{FF2B5EF4-FFF2-40B4-BE49-F238E27FC236}">
                <a16:creationId xmlns:a16="http://schemas.microsoft.com/office/drawing/2014/main" id="{CF8C7F10-68B1-4C12-9E91-52EA1EBBF306}"/>
              </a:ext>
            </a:extLst>
          </p:cNvPr>
          <p:cNvSpPr txBox="1">
            <a:spLocks noChangeArrowheads="1"/>
          </p:cNvSpPr>
          <p:nvPr/>
        </p:nvSpPr>
        <p:spPr bwMode="auto">
          <a:xfrm rot="2109244">
            <a:off x="6804025" y="3413043"/>
            <a:ext cx="79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 u="sng"/>
              <a:t>2 KAT</a:t>
            </a:r>
          </a:p>
        </p:txBody>
      </p:sp>
      <p:sp>
        <p:nvSpPr>
          <p:cNvPr id="52" name="Text Box 33">
            <a:extLst>
              <a:ext uri="{FF2B5EF4-FFF2-40B4-BE49-F238E27FC236}">
                <a16:creationId xmlns:a16="http://schemas.microsoft.com/office/drawing/2014/main" id="{004359C4-FA50-469F-8FFC-B200D315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132180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3 kat + 2 kat  = 90 olur.</a:t>
            </a:r>
          </a:p>
        </p:txBody>
      </p:sp>
      <p:sp>
        <p:nvSpPr>
          <p:cNvPr id="53" name="Text Box 34">
            <a:extLst>
              <a:ext uri="{FF2B5EF4-FFF2-40B4-BE49-F238E27FC236}">
                <a16:creationId xmlns:a16="http://schemas.microsoft.com/office/drawing/2014/main" id="{1FF8CB43-F348-4358-9E5C-58D35E7EA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456030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5 kat  = 90 </a:t>
            </a:r>
          </a:p>
        </p:txBody>
      </p:sp>
      <p:sp>
        <p:nvSpPr>
          <p:cNvPr id="54" name="Text Box 35">
            <a:extLst>
              <a:ext uri="{FF2B5EF4-FFF2-40B4-BE49-F238E27FC236}">
                <a16:creationId xmlns:a16="http://schemas.microsoft.com/office/drawing/2014/main" id="{E35237F9-5402-4DE0-87BF-C0D3E8C39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4743368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1 kat  = 18 </a:t>
            </a:r>
          </a:p>
        </p:txBody>
      </p:sp>
      <p:sp>
        <p:nvSpPr>
          <p:cNvPr id="55" name="Text Box 36">
            <a:extLst>
              <a:ext uri="{FF2B5EF4-FFF2-40B4-BE49-F238E27FC236}">
                <a16:creationId xmlns:a16="http://schemas.microsoft.com/office/drawing/2014/main" id="{1E17999C-FEAA-4B1C-80BC-4D1CFAF2C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032293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AÇI : 2 kat  = 2 . 18 </a:t>
            </a:r>
          </a:p>
        </p:txBody>
      </p:sp>
      <p:sp>
        <p:nvSpPr>
          <p:cNvPr id="56" name="Text Box 37">
            <a:extLst>
              <a:ext uri="{FF2B5EF4-FFF2-40B4-BE49-F238E27FC236}">
                <a16:creationId xmlns:a16="http://schemas.microsoft.com/office/drawing/2014/main" id="{DF1D7B8B-7554-406B-B119-BBCAFAA42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319630"/>
            <a:ext cx="285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AÇI  = 36 </a:t>
            </a:r>
          </a:p>
        </p:txBody>
      </p:sp>
      <p:sp>
        <p:nvSpPr>
          <p:cNvPr id="57" name="Text Box 38">
            <a:extLst>
              <a:ext uri="{FF2B5EF4-FFF2-40B4-BE49-F238E27FC236}">
                <a16:creationId xmlns:a16="http://schemas.microsoft.com/office/drawing/2014/main" id="{2E5540A8-C306-4E66-A5C0-DCA05374C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608555"/>
            <a:ext cx="352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BÜTÜNLEYENİ  = 180 - 36 </a:t>
            </a:r>
          </a:p>
        </p:txBody>
      </p:sp>
      <p:sp>
        <p:nvSpPr>
          <p:cNvPr id="58" name="Text Box 39">
            <a:extLst>
              <a:ext uri="{FF2B5EF4-FFF2-40B4-BE49-F238E27FC236}">
                <a16:creationId xmlns:a16="http://schemas.microsoft.com/office/drawing/2014/main" id="{5264D863-F18B-4247-9399-EE1D00B8E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924468"/>
            <a:ext cx="352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BÜTÜNLEYENİ  = 144 </a:t>
            </a:r>
          </a:p>
        </p:txBody>
      </p:sp>
    </p:spTree>
  </p:cSld>
  <p:clrMapOvr>
    <a:masterClrMapping/>
  </p:clrMapOvr>
  <p:transition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id="{1F4BAC44-F7FE-4FF0-B618-678831C0D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33375"/>
            <a:ext cx="7920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990600" algn="l"/>
                <a:tab pos="1709738" algn="l"/>
                <a:tab pos="24304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tr-TR" altLang="zh-CN"/>
              <a:t>Ölçüsü, tümlerinin ölçüsünün yarısına eşit olan açının bütünleri kaç derecedir?</a:t>
            </a:r>
          </a:p>
          <a:p>
            <a:pPr eaLnBrk="1" hangingPunct="1"/>
            <a:endParaRPr lang="tr-TR" altLang="zh-CN"/>
          </a:p>
          <a:p>
            <a:pPr eaLnBrk="1" hangingPunct="1">
              <a:buFontTx/>
              <a:buNone/>
            </a:pPr>
            <a:r>
              <a:rPr lang="tr-TR" altLang="zh-CN"/>
              <a:t>A) 115	               B) 120	              C) 135		  D) 150</a:t>
            </a:r>
          </a:p>
        </p:txBody>
      </p:sp>
      <p:sp>
        <p:nvSpPr>
          <p:cNvPr id="28" name="Arc 16">
            <a:extLst>
              <a:ext uri="{FF2B5EF4-FFF2-40B4-BE49-F238E27FC236}">
                <a16:creationId xmlns:a16="http://schemas.microsoft.com/office/drawing/2014/main" id="{A5B18CC2-A97C-41E3-8FB4-B86807727911}"/>
              </a:ext>
            </a:extLst>
          </p:cNvPr>
          <p:cNvSpPr>
            <a:spLocks/>
          </p:cNvSpPr>
          <p:nvPr/>
        </p:nvSpPr>
        <p:spPr bwMode="auto">
          <a:xfrm rot="3364853">
            <a:off x="1140619" y="3644106"/>
            <a:ext cx="325438" cy="504825"/>
          </a:xfrm>
          <a:custGeom>
            <a:avLst/>
            <a:gdLst>
              <a:gd name="T0" fmla="*/ 0 w 12160"/>
              <a:gd name="T1" fmla="*/ 0 h 21600"/>
              <a:gd name="T2" fmla="*/ 233097510 w 12160"/>
              <a:gd name="T3" fmla="*/ 47847407 h 21600"/>
              <a:gd name="T4" fmla="*/ 0 w 12160"/>
              <a:gd name="T5" fmla="*/ 275749718 h 21600"/>
              <a:gd name="T6" fmla="*/ 0 60000 65536"/>
              <a:gd name="T7" fmla="*/ 0 60000 65536"/>
              <a:gd name="T8" fmla="*/ 0 60000 65536"/>
              <a:gd name="T9" fmla="*/ 0 w 12160"/>
              <a:gd name="T10" fmla="*/ 0 h 21600"/>
              <a:gd name="T11" fmla="*/ 12160 w 1216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60" h="21600" fill="none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</a:path>
              <a:path w="12160" h="21600" stroke="0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29" name="Arc 17">
            <a:extLst>
              <a:ext uri="{FF2B5EF4-FFF2-40B4-BE49-F238E27FC236}">
                <a16:creationId xmlns:a16="http://schemas.microsoft.com/office/drawing/2014/main" id="{6CDBC9F6-2011-4831-8503-37C7FE8EB873}"/>
              </a:ext>
            </a:extLst>
          </p:cNvPr>
          <p:cNvSpPr>
            <a:spLocks/>
          </p:cNvSpPr>
          <p:nvPr/>
        </p:nvSpPr>
        <p:spPr bwMode="auto">
          <a:xfrm rot="679570">
            <a:off x="889000" y="3419475"/>
            <a:ext cx="511175" cy="504825"/>
          </a:xfrm>
          <a:custGeom>
            <a:avLst/>
            <a:gdLst>
              <a:gd name="T0" fmla="*/ 0 w 19150"/>
              <a:gd name="T1" fmla="*/ 2885168 h 21600"/>
              <a:gd name="T2" fmla="*/ 364226255 w 19150"/>
              <a:gd name="T3" fmla="*/ 91010365 h 21600"/>
              <a:gd name="T4" fmla="*/ 59227432 w 19150"/>
              <a:gd name="T5" fmla="*/ 275749718 h 21600"/>
              <a:gd name="T6" fmla="*/ 0 60000 65536"/>
              <a:gd name="T7" fmla="*/ 0 60000 65536"/>
              <a:gd name="T8" fmla="*/ 0 60000 65536"/>
              <a:gd name="T9" fmla="*/ 0 w 19150"/>
              <a:gd name="T10" fmla="*/ 0 h 21600"/>
              <a:gd name="T11" fmla="*/ 19150 w 191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50" h="21600" fill="none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</a:path>
              <a:path w="19150" h="21600" stroke="0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  <a:lnTo>
                  <a:pt x="3114" y="21600"/>
                </a:lnTo>
                <a:lnTo>
                  <a:pt x="-1" y="225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0" name="Line 18">
            <a:extLst>
              <a:ext uri="{FF2B5EF4-FFF2-40B4-BE49-F238E27FC236}">
                <a16:creationId xmlns:a16="http://schemas.microsoft.com/office/drawing/2014/main" id="{3D28B58C-E09A-461F-BF35-56A53B431E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919538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1" name="Line 19">
            <a:extLst>
              <a:ext uri="{FF2B5EF4-FFF2-40B4-BE49-F238E27FC236}">
                <a16:creationId xmlns:a16="http://schemas.microsoft.com/office/drawing/2014/main" id="{B5F7E5DC-04CB-4D29-A509-AB666DF719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974850"/>
            <a:ext cx="0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2" name="Line 20">
            <a:extLst>
              <a:ext uri="{FF2B5EF4-FFF2-40B4-BE49-F238E27FC236}">
                <a16:creationId xmlns:a16="http://schemas.microsoft.com/office/drawing/2014/main" id="{4E844FF6-A5B0-4DCE-B5CC-4458FCBB37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2767013"/>
            <a:ext cx="2160588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8A1042A7-6A86-4C6D-B433-DA345D433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559175"/>
            <a:ext cx="360363" cy="3603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34" name="Text Box 22">
            <a:extLst>
              <a:ext uri="{FF2B5EF4-FFF2-40B4-BE49-F238E27FC236}">
                <a16:creationId xmlns:a16="http://schemas.microsoft.com/office/drawing/2014/main" id="{08CD25BA-8F69-4EA0-8361-9E89DEE42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500438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35" name="Text Box 23">
            <a:extLst>
              <a:ext uri="{FF2B5EF4-FFF2-40B4-BE49-F238E27FC236}">
                <a16:creationId xmlns:a16="http://schemas.microsoft.com/office/drawing/2014/main" id="{32757654-095A-4DA4-B737-49E984544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3544888"/>
            <a:ext cx="72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/>
              <a:t>AÇI</a:t>
            </a:r>
          </a:p>
        </p:txBody>
      </p:sp>
      <p:sp>
        <p:nvSpPr>
          <p:cNvPr id="36" name="Text Box 24">
            <a:extLst>
              <a:ext uri="{FF2B5EF4-FFF2-40B4-BE49-F238E27FC236}">
                <a16:creationId xmlns:a16="http://schemas.microsoft.com/office/drawing/2014/main" id="{08617A26-10C4-41EE-8D47-18B7471F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3140075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/>
              <a:t>TÜMLERİ</a:t>
            </a:r>
          </a:p>
        </p:txBody>
      </p:sp>
      <p:sp>
        <p:nvSpPr>
          <p:cNvPr id="37" name="Arc 25">
            <a:extLst>
              <a:ext uri="{FF2B5EF4-FFF2-40B4-BE49-F238E27FC236}">
                <a16:creationId xmlns:a16="http://schemas.microsoft.com/office/drawing/2014/main" id="{1CAA18CE-5C75-43B4-93A6-1D391628F301}"/>
              </a:ext>
            </a:extLst>
          </p:cNvPr>
          <p:cNvSpPr>
            <a:spLocks/>
          </p:cNvSpPr>
          <p:nvPr/>
        </p:nvSpPr>
        <p:spPr bwMode="auto">
          <a:xfrm rot="3364853">
            <a:off x="6166644" y="3690144"/>
            <a:ext cx="325437" cy="504825"/>
          </a:xfrm>
          <a:custGeom>
            <a:avLst/>
            <a:gdLst>
              <a:gd name="T0" fmla="*/ 0 w 12160"/>
              <a:gd name="T1" fmla="*/ 0 h 21600"/>
              <a:gd name="T2" fmla="*/ 233095375 w 12160"/>
              <a:gd name="T3" fmla="*/ 47847407 h 21600"/>
              <a:gd name="T4" fmla="*/ 0 w 12160"/>
              <a:gd name="T5" fmla="*/ 275749718 h 21600"/>
              <a:gd name="T6" fmla="*/ 0 60000 65536"/>
              <a:gd name="T7" fmla="*/ 0 60000 65536"/>
              <a:gd name="T8" fmla="*/ 0 60000 65536"/>
              <a:gd name="T9" fmla="*/ 0 w 12160"/>
              <a:gd name="T10" fmla="*/ 0 h 21600"/>
              <a:gd name="T11" fmla="*/ 12160 w 1216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60" h="21600" fill="none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</a:path>
              <a:path w="12160" h="21600" stroke="0" extrusionOk="0">
                <a:moveTo>
                  <a:pt x="-1" y="0"/>
                </a:moveTo>
                <a:cubicBezTo>
                  <a:pt x="4337" y="0"/>
                  <a:pt x="8574" y="1306"/>
                  <a:pt x="12160" y="37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8" name="Arc 26">
            <a:extLst>
              <a:ext uri="{FF2B5EF4-FFF2-40B4-BE49-F238E27FC236}">
                <a16:creationId xmlns:a16="http://schemas.microsoft.com/office/drawing/2014/main" id="{D27206FA-F5F6-414C-AD9E-8988660EAEC1}"/>
              </a:ext>
            </a:extLst>
          </p:cNvPr>
          <p:cNvSpPr>
            <a:spLocks/>
          </p:cNvSpPr>
          <p:nvPr/>
        </p:nvSpPr>
        <p:spPr bwMode="auto">
          <a:xfrm rot="679570">
            <a:off x="5915025" y="3465513"/>
            <a:ext cx="511175" cy="504825"/>
          </a:xfrm>
          <a:custGeom>
            <a:avLst/>
            <a:gdLst>
              <a:gd name="T0" fmla="*/ 0 w 19150"/>
              <a:gd name="T1" fmla="*/ 2885168 h 21600"/>
              <a:gd name="T2" fmla="*/ 364226255 w 19150"/>
              <a:gd name="T3" fmla="*/ 91010365 h 21600"/>
              <a:gd name="T4" fmla="*/ 59227432 w 19150"/>
              <a:gd name="T5" fmla="*/ 275749718 h 21600"/>
              <a:gd name="T6" fmla="*/ 0 60000 65536"/>
              <a:gd name="T7" fmla="*/ 0 60000 65536"/>
              <a:gd name="T8" fmla="*/ 0 60000 65536"/>
              <a:gd name="T9" fmla="*/ 0 w 19150"/>
              <a:gd name="T10" fmla="*/ 0 h 21600"/>
              <a:gd name="T11" fmla="*/ 19150 w 191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50" h="21600" fill="none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</a:path>
              <a:path w="19150" h="21600" stroke="0" extrusionOk="0">
                <a:moveTo>
                  <a:pt x="-1" y="225"/>
                </a:moveTo>
                <a:cubicBezTo>
                  <a:pt x="1031" y="75"/>
                  <a:pt x="2071" y="-1"/>
                  <a:pt x="3114" y="0"/>
                </a:cubicBezTo>
                <a:cubicBezTo>
                  <a:pt x="9227" y="0"/>
                  <a:pt x="15054" y="2590"/>
                  <a:pt x="19149" y="7129"/>
                </a:cubicBezTo>
                <a:lnTo>
                  <a:pt x="3114" y="21600"/>
                </a:lnTo>
                <a:lnTo>
                  <a:pt x="-1" y="225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tr-TR"/>
          </a:p>
        </p:txBody>
      </p:sp>
      <p:sp>
        <p:nvSpPr>
          <p:cNvPr id="39" name="Line 27">
            <a:extLst>
              <a:ext uri="{FF2B5EF4-FFF2-40B4-BE49-F238E27FC236}">
                <a16:creationId xmlns:a16="http://schemas.microsoft.com/office/drawing/2014/main" id="{67D00BC1-F55C-4CAE-BA6B-B24003DBA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425" y="3965575"/>
            <a:ext cx="266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0" name="Line 28">
            <a:extLst>
              <a:ext uri="{FF2B5EF4-FFF2-40B4-BE49-F238E27FC236}">
                <a16:creationId xmlns:a16="http://schemas.microsoft.com/office/drawing/2014/main" id="{740A060C-5880-40A6-AB2A-80C549A510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0425" y="2020888"/>
            <a:ext cx="0" cy="19446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1" name="Line 29">
            <a:extLst>
              <a:ext uri="{FF2B5EF4-FFF2-40B4-BE49-F238E27FC236}">
                <a16:creationId xmlns:a16="http://schemas.microsoft.com/office/drawing/2014/main" id="{0EAF647D-9EB4-4000-807C-ABEDA9DB2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0425" y="2813050"/>
            <a:ext cx="2160588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E4473850-3EAD-4DC8-B028-9229F4FF4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605213"/>
            <a:ext cx="360363" cy="3603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tr-TR" altLang="tr-TR"/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5414E215-01D9-47C3-8130-BF6AD113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75" y="354647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</a:t>
            </a:r>
          </a:p>
        </p:txBody>
      </p:sp>
      <p:sp>
        <p:nvSpPr>
          <p:cNvPr id="44" name="Text Box 32">
            <a:extLst>
              <a:ext uri="{FF2B5EF4-FFF2-40B4-BE49-F238E27FC236}">
                <a16:creationId xmlns:a16="http://schemas.microsoft.com/office/drawing/2014/main" id="{9352E456-7E89-4C7B-B7B2-9EC8196B650E}"/>
              </a:ext>
            </a:extLst>
          </p:cNvPr>
          <p:cNvSpPr txBox="1">
            <a:spLocks noChangeArrowheads="1"/>
          </p:cNvSpPr>
          <p:nvPr/>
        </p:nvSpPr>
        <p:spPr bwMode="auto">
          <a:xfrm rot="1927470">
            <a:off x="6473825" y="3662363"/>
            <a:ext cx="72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/>
              <a:t>AÇI</a:t>
            </a:r>
          </a:p>
        </p:txBody>
      </p:sp>
      <p:sp>
        <p:nvSpPr>
          <p:cNvPr id="45" name="Text Box 33">
            <a:extLst>
              <a:ext uri="{FF2B5EF4-FFF2-40B4-BE49-F238E27FC236}">
                <a16:creationId xmlns:a16="http://schemas.microsoft.com/office/drawing/2014/main" id="{CC16DB31-A53C-45B9-BB9B-F3E636BBD509}"/>
              </a:ext>
            </a:extLst>
          </p:cNvPr>
          <p:cNvSpPr txBox="1">
            <a:spLocks noChangeArrowheads="1"/>
          </p:cNvSpPr>
          <p:nvPr/>
        </p:nvSpPr>
        <p:spPr bwMode="auto">
          <a:xfrm rot="1561775">
            <a:off x="5867400" y="3028950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/>
              <a:t>TÜMLERİ</a:t>
            </a:r>
          </a:p>
        </p:txBody>
      </p:sp>
      <p:sp>
        <p:nvSpPr>
          <p:cNvPr id="46" name="Text Box 34">
            <a:extLst>
              <a:ext uri="{FF2B5EF4-FFF2-40B4-BE49-F238E27FC236}">
                <a16:creationId xmlns:a16="http://schemas.microsoft.com/office/drawing/2014/main" id="{754E68D6-922B-44F4-B60C-027220B88B17}"/>
              </a:ext>
            </a:extLst>
          </p:cNvPr>
          <p:cNvSpPr txBox="1">
            <a:spLocks noChangeArrowheads="1"/>
          </p:cNvSpPr>
          <p:nvPr/>
        </p:nvSpPr>
        <p:spPr bwMode="auto">
          <a:xfrm rot="1610721">
            <a:off x="6272213" y="2824163"/>
            <a:ext cx="792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 u="sng"/>
              <a:t>2 KAT</a:t>
            </a:r>
          </a:p>
        </p:txBody>
      </p:sp>
      <p:sp>
        <p:nvSpPr>
          <p:cNvPr id="47" name="Text Box 35">
            <a:extLst>
              <a:ext uri="{FF2B5EF4-FFF2-40B4-BE49-F238E27FC236}">
                <a16:creationId xmlns:a16="http://schemas.microsoft.com/office/drawing/2014/main" id="{ED2BD760-29FD-4F33-A183-5834791C7DD9}"/>
              </a:ext>
            </a:extLst>
          </p:cNvPr>
          <p:cNvSpPr txBox="1">
            <a:spLocks noChangeArrowheads="1"/>
          </p:cNvSpPr>
          <p:nvPr/>
        </p:nvSpPr>
        <p:spPr bwMode="auto">
          <a:xfrm rot="2109244">
            <a:off x="6804025" y="3573463"/>
            <a:ext cx="79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 u="sng"/>
              <a:t>1  KAT</a:t>
            </a:r>
          </a:p>
        </p:txBody>
      </p:sp>
      <p:sp>
        <p:nvSpPr>
          <p:cNvPr id="48" name="Text Box 36">
            <a:extLst>
              <a:ext uri="{FF2B5EF4-FFF2-40B4-BE49-F238E27FC236}">
                <a16:creationId xmlns:a16="http://schemas.microsoft.com/office/drawing/2014/main" id="{91B19FD9-5EFD-443E-B01F-7CE47FF47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4221163"/>
            <a:ext cx="4681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/>
              <a:t>TOPLAMLARI 90</a:t>
            </a:r>
            <a:r>
              <a:rPr lang="tr-TR" altLang="tr-TR">
                <a:sym typeface="Symbol" panose="05050102010706020507" pitchFamily="18" charset="2"/>
              </a:rPr>
              <a:t></a:t>
            </a:r>
            <a:r>
              <a:rPr lang="tr-TR" altLang="tr-TR"/>
              <a:t> OLDUĞUNDAN ;</a:t>
            </a:r>
          </a:p>
        </p:txBody>
      </p:sp>
      <p:sp>
        <p:nvSpPr>
          <p:cNvPr id="49" name="Text Box 37">
            <a:extLst>
              <a:ext uri="{FF2B5EF4-FFF2-40B4-BE49-F238E27FC236}">
                <a16:creationId xmlns:a16="http://schemas.microsoft.com/office/drawing/2014/main" id="{252D8E3B-7C73-4483-BEFF-37459BB6F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4587875"/>
            <a:ext cx="4681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3 kat = 90</a:t>
            </a:r>
            <a:r>
              <a:rPr lang="tr-TR" altLang="tr-TR"/>
              <a:t>   ise   1 kat = 30 </a:t>
            </a:r>
            <a:r>
              <a:rPr lang="tr-TR" altLang="tr-TR">
                <a:sym typeface="Symbol" panose="05050102010706020507" pitchFamily="18" charset="2"/>
              </a:rPr>
              <a:t> olur.</a:t>
            </a:r>
          </a:p>
        </p:txBody>
      </p:sp>
      <p:sp>
        <p:nvSpPr>
          <p:cNvPr id="50" name="Text Box 38">
            <a:extLst>
              <a:ext uri="{FF2B5EF4-FFF2-40B4-BE49-F238E27FC236}">
                <a16:creationId xmlns:a16="http://schemas.microsoft.com/office/drawing/2014/main" id="{BBCFD258-82EF-4363-9F4D-4EEC5AC9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903788"/>
            <a:ext cx="4681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AÇI </a:t>
            </a:r>
            <a:r>
              <a:rPr lang="tr-TR" altLang="tr-TR"/>
              <a:t> 30 </a:t>
            </a:r>
            <a:r>
              <a:rPr lang="tr-TR" altLang="tr-TR">
                <a:sym typeface="Symbol" panose="05050102010706020507" pitchFamily="18" charset="2"/>
              </a:rPr>
              <a:t> olur.</a:t>
            </a:r>
          </a:p>
        </p:txBody>
      </p:sp>
      <p:sp>
        <p:nvSpPr>
          <p:cNvPr id="51" name="Text Box 39">
            <a:extLst>
              <a:ext uri="{FF2B5EF4-FFF2-40B4-BE49-F238E27FC236}">
                <a16:creationId xmlns:a16="http://schemas.microsoft.com/office/drawing/2014/main" id="{40BB56B7-E331-4E6F-9C36-5501D76A4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264150"/>
            <a:ext cx="4681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>
                <a:sym typeface="Symbol" panose="05050102010706020507" pitchFamily="18" charset="2"/>
              </a:rPr>
              <a:t>BÜTÜNLERİ  180 – </a:t>
            </a:r>
            <a:r>
              <a:rPr lang="tr-TR" altLang="tr-TR"/>
              <a:t>30</a:t>
            </a:r>
            <a:r>
              <a:rPr lang="tr-TR" altLang="tr-TR">
                <a:sym typeface="Symbol" panose="05050102010706020507" pitchFamily="18" charset="2"/>
              </a:rPr>
              <a:t>  =  150 olur.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3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4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animBg="1"/>
      <p:bldP spid="34" grpId="0"/>
      <p:bldP spid="35" grpId="0"/>
      <p:bldP spid="36" grpId="0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D719647-FF98-4A4F-A126-22EED6122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8904" cy="325800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3C83EAB-752A-4C80-BF3E-88962ED38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3" y="3025664"/>
            <a:ext cx="5632842" cy="3723279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66B4C5B4-0378-4868-868C-4401341376B0}"/>
              </a:ext>
            </a:extLst>
          </p:cNvPr>
          <p:cNvSpPr/>
          <p:nvPr/>
        </p:nvSpPr>
        <p:spPr>
          <a:xfrm>
            <a:off x="218113" y="3825380"/>
            <a:ext cx="4408268" cy="35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98D8A9-2E3F-48F3-8B00-9FC1A6C61477}"/>
              </a:ext>
            </a:extLst>
          </p:cNvPr>
          <p:cNvSpPr/>
          <p:nvPr/>
        </p:nvSpPr>
        <p:spPr>
          <a:xfrm>
            <a:off x="6174297" y="847290"/>
            <a:ext cx="75501" cy="755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CDC83D45-2D82-4F61-9DE1-DB08E14DAEDF}"/>
              </a:ext>
            </a:extLst>
          </p:cNvPr>
          <p:cNvSpPr/>
          <p:nvPr/>
        </p:nvSpPr>
        <p:spPr>
          <a:xfrm>
            <a:off x="218113" y="4217104"/>
            <a:ext cx="5561902" cy="5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B10D59BF-00F5-468A-8EDA-F5398AEF1099}"/>
              </a:ext>
            </a:extLst>
          </p:cNvPr>
          <p:cNvSpPr txBox="1"/>
          <p:nvPr/>
        </p:nvSpPr>
        <p:spPr>
          <a:xfrm>
            <a:off x="4559706" y="497008"/>
            <a:ext cx="73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S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A36AAC23-D509-4372-A066-687040420FF2}"/>
              </a:ext>
            </a:extLst>
          </p:cNvPr>
          <p:cNvSpPr/>
          <p:nvPr/>
        </p:nvSpPr>
        <p:spPr>
          <a:xfrm>
            <a:off x="286284" y="4879604"/>
            <a:ext cx="5561902" cy="5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046D713B-902B-463A-BA3A-3CF9697233AC}"/>
              </a:ext>
            </a:extLst>
          </p:cNvPr>
          <p:cNvSpPr/>
          <p:nvPr/>
        </p:nvSpPr>
        <p:spPr>
          <a:xfrm>
            <a:off x="253583" y="5589729"/>
            <a:ext cx="5561902" cy="5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E35168-D293-4D38-824A-7F02E54EB272}"/>
              </a:ext>
            </a:extLst>
          </p:cNvPr>
          <p:cNvSpPr/>
          <p:nvPr/>
        </p:nvSpPr>
        <p:spPr>
          <a:xfrm>
            <a:off x="6174296" y="847290"/>
            <a:ext cx="75501" cy="755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A866FB5-3C09-4B8E-8288-1ECF5B722817}"/>
              </a:ext>
            </a:extLst>
          </p:cNvPr>
          <p:cNvSpPr txBox="1"/>
          <p:nvPr/>
        </p:nvSpPr>
        <p:spPr>
          <a:xfrm>
            <a:off x="5293131" y="2281115"/>
            <a:ext cx="73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P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5ADCC80D-0408-4CFB-BAF5-4F4228CF5104}"/>
              </a:ext>
            </a:extLst>
          </p:cNvPr>
          <p:cNvSpPr/>
          <p:nvPr/>
        </p:nvSpPr>
        <p:spPr>
          <a:xfrm>
            <a:off x="218113" y="6272363"/>
            <a:ext cx="5561902" cy="5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4" name="Düz Ok Bağlayıcısı 23">
            <a:extLst>
              <a:ext uri="{FF2B5EF4-FFF2-40B4-BE49-F238E27FC236}">
                <a16:creationId xmlns:a16="http://schemas.microsoft.com/office/drawing/2014/main" id="{B0730255-7C5F-4C58-AB0D-15FC924965DC}"/>
              </a:ext>
            </a:extLst>
          </p:cNvPr>
          <p:cNvCxnSpPr>
            <a:stCxn id="20" idx="1"/>
          </p:cNvCxnSpPr>
          <p:nvPr/>
        </p:nvCxnSpPr>
        <p:spPr>
          <a:xfrm flipH="1" flipV="1">
            <a:off x="4029075" y="847290"/>
            <a:ext cx="2156278" cy="110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>
            <a:extLst>
              <a:ext uri="{FF2B5EF4-FFF2-40B4-BE49-F238E27FC236}">
                <a16:creationId xmlns:a16="http://schemas.microsoft.com/office/drawing/2014/main" id="{55D1C966-A784-443D-96FF-C90A4B4DCE0C}"/>
              </a:ext>
            </a:extLst>
          </p:cNvPr>
          <p:cNvCxnSpPr>
            <a:cxnSpLocks/>
          </p:cNvCxnSpPr>
          <p:nvPr/>
        </p:nvCxnSpPr>
        <p:spPr>
          <a:xfrm flipH="1">
            <a:off x="5191125" y="903740"/>
            <a:ext cx="1020922" cy="19838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8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2357 4.8148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3008 4.81481E-6 C -0.04362 4.81481E-6 -0.06016 0.05879 -0.06016 0.10671 L -0.06016 0.21365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2C94DE2-1D4F-4243-8379-3A8A62DEC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" y="-6022"/>
            <a:ext cx="6994984" cy="336161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E15C24D-75C2-452A-9661-E31CEEA1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815"/>
            <a:ext cx="7144747" cy="94310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F9FEA48-212F-4B02-B159-B86260557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29" y="127809"/>
            <a:ext cx="4957269" cy="53325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4EDFC65-1CDF-46A8-817B-052BFADB3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1" y="781159"/>
            <a:ext cx="4957269" cy="558843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71D7AEB-A141-467C-B3EA-1A9B05C1D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1" y="1413576"/>
            <a:ext cx="5066802" cy="56297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A66F92B-8300-493C-AE36-1DF4D195D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1" y="2050127"/>
            <a:ext cx="5110694" cy="561095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6010584D-4FDE-4947-82FC-7D4A57E6F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63" y="2853437"/>
            <a:ext cx="4086538" cy="5021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2915B2E-FCC5-4311-A6F3-931CAAB9C878}"/>
              </a:ext>
            </a:extLst>
          </p:cNvPr>
          <p:cNvSpPr/>
          <p:nvPr/>
        </p:nvSpPr>
        <p:spPr>
          <a:xfrm>
            <a:off x="4899171" y="2842904"/>
            <a:ext cx="92279" cy="98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391DAD1-2FCB-4519-BD80-FCFF3B13EAA5}"/>
              </a:ext>
            </a:extLst>
          </p:cNvPr>
          <p:cNvSpPr/>
          <p:nvPr/>
        </p:nvSpPr>
        <p:spPr>
          <a:xfrm>
            <a:off x="4899171" y="2842904"/>
            <a:ext cx="92279" cy="98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809DA2EA-5A78-4B18-94F2-85482DDC0745}"/>
              </a:ext>
            </a:extLst>
          </p:cNvPr>
          <p:cNvCxnSpPr>
            <a:cxnSpLocks/>
          </p:cNvCxnSpPr>
          <p:nvPr/>
        </p:nvCxnSpPr>
        <p:spPr>
          <a:xfrm flipV="1">
            <a:off x="4919434" y="2252034"/>
            <a:ext cx="1957616" cy="64369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>
            <a:extLst>
              <a:ext uri="{FF2B5EF4-FFF2-40B4-BE49-F238E27FC236}">
                <a16:creationId xmlns:a16="http://schemas.microsoft.com/office/drawing/2014/main" id="{DC59F319-9681-4C9E-A992-AC52FADF5FBE}"/>
              </a:ext>
            </a:extLst>
          </p:cNvPr>
          <p:cNvCxnSpPr>
            <a:cxnSpLocks/>
          </p:cNvCxnSpPr>
          <p:nvPr/>
        </p:nvCxnSpPr>
        <p:spPr>
          <a:xfrm flipH="1" flipV="1">
            <a:off x="3993770" y="581025"/>
            <a:ext cx="951541" cy="231118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FFEFB13-5B78-49A7-AD61-FFDF58D09250}"/>
              </a:ext>
            </a:extLst>
          </p:cNvPr>
          <p:cNvSpPr txBox="1"/>
          <p:nvPr/>
        </p:nvSpPr>
        <p:spPr>
          <a:xfrm>
            <a:off x="6163888" y="2343049"/>
            <a:ext cx="73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Z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98557F3-00C9-4F9A-94B2-2DADFF9FA5ED}"/>
              </a:ext>
            </a:extLst>
          </p:cNvPr>
          <p:cNvSpPr txBox="1"/>
          <p:nvPr/>
        </p:nvSpPr>
        <p:spPr>
          <a:xfrm>
            <a:off x="3755165" y="661066"/>
            <a:ext cx="73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953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04948 7.40741E-7 C 0.07187 7.40741E-7 0.09948 -0.0169 0.09948 -0.03009 L 0.09948 -0.05972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232 L -0.00234 -0.00232 L -0.01003 -0.00463 C -0.01094 -0.00509 -0.01185 -0.00602 -0.01276 -0.00602 C -0.01758 -0.00602 -0.0224 -0.00509 -0.02721 -0.00463 C -0.02904 -0.00394 -0.03086 -0.00278 -0.03268 -0.00232 C -0.04076 0.00046 -0.05846 7.40741E-7 -0.06172 0.00023 C -0.06367 -0.00023 -0.06719 0.00255 -0.06784 -0.00093 C -0.0681 -0.00208 -0.06628 -0.03032 -0.06576 -0.03773 C -0.06602 -0.0419 -0.06602 -0.04583 -0.06654 -0.05 C -0.06667 -0.05208 -0.06758 -0.05394 -0.06784 -0.05602 C -0.06849 -0.06088 -0.06862 -0.06597 -0.06927 -0.07083 C -0.07083 -0.08171 -0.07005 -0.07732 -0.07136 -0.08426 C -0.07227 -0.10532 -0.0724 -0.10208 -0.07136 -0.12824 C -0.07122 -0.12963 -0.07083 -0.13079 -0.07057 -0.13195 C -0.06888 -0.14259 -0.07083 -0.13171 -0.06927 -0.14051 C -0.06901 -0.1463 -0.06888 -0.15185 -0.06849 -0.15764 C -0.06836 -0.16088 -0.0681 -0.16412 -0.06784 -0.16736 C -0.06758 -0.17199 -0.06745 -0.17639 -0.06719 -0.18079 C -0.06745 -0.19769 -0.06784 -0.21435 -0.06784 -0.23102 C -0.06784 -0.25787 -0.06732 -0.26991 -0.06654 -0.29329 L -0.06576 -0.29097 " pathEditMode="relative" ptsTypes="AAAAAAAAAAAAAAAAAAAA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92F3870-D9A0-4B16-AC76-C61266A4B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5" y="118866"/>
            <a:ext cx="5687219" cy="281026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9C72D05-0705-47F6-9F28-83F423143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866"/>
            <a:ext cx="5550950" cy="480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5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77DAD61-DD6F-46D1-A70C-79DAA1A5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1" y="0"/>
            <a:ext cx="9385563" cy="434549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B67B8F1-4A12-4EA5-B620-6C5120EB3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7" y="4345497"/>
            <a:ext cx="5591955" cy="68589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4F77BB2-731A-4AAD-8532-E0D3EB9C4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45" y="4335011"/>
            <a:ext cx="5687219" cy="68589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A9390A1-140B-4C5C-88A3-1A6EEDB13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25" y="5407596"/>
            <a:ext cx="5658640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3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991</Words>
  <Application>Microsoft Office PowerPoint</Application>
  <PresentationFormat>Geniş ekran</PresentationFormat>
  <Paragraphs>144</Paragraphs>
  <Slides>52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Helvetica</vt:lpstr>
      <vt:lpstr>Helvetica-Bold</vt:lpstr>
      <vt:lpstr>Office Teması</vt:lpstr>
      <vt:lpstr>MathType 5.0 Equation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erdinc bay</dc:creator>
  <cp:lastModifiedBy>erdinc bay</cp:lastModifiedBy>
  <cp:revision>16</cp:revision>
  <dcterms:created xsi:type="dcterms:W3CDTF">2024-01-25T16:45:48Z</dcterms:created>
  <dcterms:modified xsi:type="dcterms:W3CDTF">2024-01-27T07:02:52Z</dcterms:modified>
</cp:coreProperties>
</file>